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0" r:id="rId4"/>
    <p:sldId id="265" r:id="rId5"/>
    <p:sldId id="285" r:id="rId6"/>
    <p:sldId id="284" r:id="rId7"/>
    <p:sldId id="259" r:id="rId8"/>
    <p:sldId id="261" r:id="rId9"/>
    <p:sldId id="287" r:id="rId10"/>
    <p:sldId id="270" r:id="rId11"/>
    <p:sldId id="278" r:id="rId12"/>
    <p:sldId id="279" r:id="rId13"/>
    <p:sldId id="280" r:id="rId14"/>
    <p:sldId id="266" r:id="rId15"/>
    <p:sldId id="268" r:id="rId16"/>
    <p:sldId id="289" r:id="rId17"/>
    <p:sldId id="272" r:id="rId18"/>
    <p:sldId id="292" r:id="rId19"/>
    <p:sldId id="281" r:id="rId20"/>
    <p:sldId id="267" r:id="rId21"/>
    <p:sldId id="296" r:id="rId22"/>
    <p:sldId id="297" r:id="rId23"/>
    <p:sldId id="290" r:id="rId24"/>
    <p:sldId id="291" r:id="rId25"/>
    <p:sldId id="283" r:id="rId26"/>
    <p:sldId id="298" r:id="rId27"/>
    <p:sldId id="269" r:id="rId28"/>
    <p:sldId id="295" r:id="rId29"/>
    <p:sldId id="294" r:id="rId30"/>
    <p:sldId id="293" r:id="rId31"/>
    <p:sldId id="271" r:id="rId32"/>
    <p:sldId id="258" r:id="rId33"/>
    <p:sldId id="263" r:id="rId34"/>
    <p:sldId id="275" r:id="rId35"/>
    <p:sldId id="288" r:id="rId36"/>
    <p:sldId id="273" r:id="rId37"/>
    <p:sldId id="282" r:id="rId38"/>
    <p:sldId id="299" r:id="rId39"/>
    <p:sldId id="286" r:id="rId40"/>
    <p:sldId id="26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02" autoAdjust="0"/>
    <p:restoredTop sz="94664" autoAdjust="0"/>
  </p:normalViewPr>
  <p:slideViewPr>
    <p:cSldViewPr snapToGrid="0">
      <p:cViewPr>
        <p:scale>
          <a:sx n="64" d="100"/>
          <a:sy n="64" d="100"/>
        </p:scale>
        <p:origin x="168"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DDD67-D895-4CB8-837B-AD7B1064E2BB}"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25472-D1A5-4265-99A4-2C5C2BC92D9E}" type="slidenum">
              <a:rPr lang="en-US" smtClean="0"/>
              <a:t>‹#›</a:t>
            </a:fld>
            <a:endParaRPr lang="en-US"/>
          </a:p>
        </p:txBody>
      </p:sp>
    </p:spTree>
    <p:extLst>
      <p:ext uri="{BB962C8B-B14F-4D97-AF65-F5344CB8AC3E}">
        <p14:creationId xmlns:p14="http://schemas.microsoft.com/office/powerpoint/2010/main" val="1585602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25472-D1A5-4265-99A4-2C5C2BC92D9E}" type="slidenum">
              <a:rPr lang="en-US" smtClean="0"/>
              <a:t>1</a:t>
            </a:fld>
            <a:endParaRPr lang="en-US"/>
          </a:p>
        </p:txBody>
      </p:sp>
    </p:spTree>
    <p:extLst>
      <p:ext uri="{BB962C8B-B14F-4D97-AF65-F5344CB8AC3E}">
        <p14:creationId xmlns:p14="http://schemas.microsoft.com/office/powerpoint/2010/main" val="3484580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10</a:t>
            </a:fld>
            <a:endParaRPr lang="en-US"/>
          </a:p>
        </p:txBody>
      </p:sp>
    </p:spTree>
    <p:extLst>
      <p:ext uri="{BB962C8B-B14F-4D97-AF65-F5344CB8AC3E}">
        <p14:creationId xmlns:p14="http://schemas.microsoft.com/office/powerpoint/2010/main" val="4192365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Some of these assumptions are not strictly followed in my model or in other published models</a:t>
            </a:r>
          </a:p>
          <a:p>
            <a:pPr marL="171450" indent="-171450">
              <a:buFont typeface="Arial" panose="020B0604020202020204" pitchFamily="34" charset="0"/>
              <a:buChar char="•"/>
            </a:pPr>
            <a:r>
              <a:rPr lang="en-US" dirty="0"/>
              <a:t>HCC is not a mutually exclusive disease state with NAFLD/Cirrhosis </a:t>
            </a:r>
          </a:p>
          <a:p>
            <a:pPr marL="171450" indent="-171450">
              <a:buFont typeface="Arial" panose="020B0604020202020204" pitchFamily="34" charset="0"/>
              <a:buChar char="•"/>
            </a:pPr>
            <a:r>
              <a:rPr lang="en-US" dirty="0"/>
              <a:t>Transition probability is likely affected by time spent in state and previous course of disease progression</a:t>
            </a:r>
          </a:p>
          <a:p>
            <a:pPr marL="171450" indent="-171450">
              <a:buFont typeface="Arial" panose="020B0604020202020204" pitchFamily="34" charset="0"/>
              <a:buChar char="•"/>
            </a:pPr>
            <a:endParaRPr lang="en-US" dirty="0"/>
          </a:p>
          <a:p>
            <a:r>
              <a:rPr lang="en-US" b="1" u="sng" dirty="0"/>
              <a:t>Discounting</a:t>
            </a:r>
          </a:p>
          <a:p>
            <a:r>
              <a:rPr lang="en-US" dirty="0"/>
              <a:t>“</a:t>
            </a:r>
            <a:r>
              <a:rPr lang="en-US" sz="1200" b="0" i="0" u="none" strike="noStrike" kern="1200" baseline="0" dirty="0">
                <a:solidFill>
                  <a:schemeClr val="tx1"/>
                </a:solidFill>
                <a:latin typeface="+mn-lt"/>
                <a:ea typeface="+mn-ea"/>
                <a:cs typeface="+mn-cs"/>
              </a:rPr>
              <a:t>Discounting is undertaken because life/health and money in the future is valued less than at the present</a:t>
            </a:r>
          </a:p>
          <a:p>
            <a:r>
              <a:rPr lang="en-US" sz="1200" b="0" i="0" u="none" strike="noStrike" kern="1200" baseline="0" dirty="0">
                <a:solidFill>
                  <a:schemeClr val="tx1"/>
                </a:solidFill>
                <a:latin typeface="+mn-lt"/>
                <a:ea typeface="+mn-ea"/>
                <a:cs typeface="+mn-cs"/>
              </a:rPr>
              <a:t>time (even after accounting for inflation). This reflects human nature’s preference for immediate gratification, and if not immediately, then as soon as possible”</a:t>
            </a:r>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11</a:t>
            </a:fld>
            <a:endParaRPr lang="en-US"/>
          </a:p>
        </p:txBody>
      </p:sp>
    </p:spTree>
    <p:extLst>
      <p:ext uri="{BB962C8B-B14F-4D97-AF65-F5344CB8AC3E}">
        <p14:creationId xmlns:p14="http://schemas.microsoft.com/office/powerpoint/2010/main" val="400076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State Diagram: </a:t>
            </a:r>
            <a:r>
              <a:rPr lang="en-US" dirty="0"/>
              <a:t>visual illustration of which states transition between each other and what the probability of each transition is </a:t>
            </a:r>
          </a:p>
          <a:p>
            <a:endParaRPr lang="en-US" dirty="0"/>
          </a:p>
          <a:p>
            <a:r>
              <a:rPr lang="en-US" b="1" dirty="0"/>
              <a:t>Matrix: </a:t>
            </a:r>
            <a:r>
              <a:rPr lang="en-US" dirty="0"/>
              <a:t>mathematical representation of which states transition between each other and what the probability of each transition is </a:t>
            </a:r>
          </a:p>
          <a:p>
            <a:endParaRPr lang="en-US" dirty="0"/>
          </a:p>
          <a:p>
            <a:r>
              <a:rPr lang="en-US" b="1" dirty="0"/>
              <a:t>Probability Distribution: </a:t>
            </a:r>
            <a:r>
              <a:rPr lang="en-US" dirty="0"/>
              <a:t>result of matrix multiplication. The start distribution is multiplied by the transition probability matrix to yield matrix 1, the result of 1 cycle length. </a:t>
            </a:r>
          </a:p>
        </p:txBody>
      </p:sp>
      <p:sp>
        <p:nvSpPr>
          <p:cNvPr id="4" name="Slide Number Placeholder 3"/>
          <p:cNvSpPr>
            <a:spLocks noGrp="1"/>
          </p:cNvSpPr>
          <p:nvPr>
            <p:ph type="sldNum" sz="quarter" idx="5"/>
          </p:nvPr>
        </p:nvSpPr>
        <p:spPr/>
        <p:txBody>
          <a:bodyPr/>
          <a:lstStyle/>
          <a:p>
            <a:fld id="{BD325472-D1A5-4265-99A4-2C5C2BC92D9E}" type="slidenum">
              <a:rPr lang="en-US" smtClean="0"/>
              <a:t>12</a:t>
            </a:fld>
            <a:endParaRPr lang="en-US"/>
          </a:p>
        </p:txBody>
      </p:sp>
    </p:spTree>
    <p:extLst>
      <p:ext uri="{BB962C8B-B14F-4D97-AF65-F5344CB8AC3E}">
        <p14:creationId xmlns:p14="http://schemas.microsoft.com/office/powerpoint/2010/main" val="3901561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DCC</a:t>
            </a:r>
            <a:r>
              <a:rPr lang="en-US" dirty="0"/>
              <a:t>= body no longer able to meet the metabolic demands of the body, patients are symptomatic </a:t>
            </a:r>
          </a:p>
          <a:p>
            <a:r>
              <a:rPr lang="en-US" dirty="0"/>
              <a:t>Associated with hospitalizations, high cost, high morbidity and mortality (16% at 1 year)</a:t>
            </a:r>
          </a:p>
          <a:p>
            <a:endParaRPr lang="en-US" dirty="0"/>
          </a:p>
          <a:p>
            <a:r>
              <a:rPr lang="en-US" b="1" u="sng" dirty="0"/>
              <a:t>Why fibrosis progression?</a:t>
            </a:r>
          </a:p>
          <a:p>
            <a:r>
              <a:rPr lang="en-US" dirty="0"/>
              <a:t>Explained on previous slides that fibrosis progression is the only histopathological feature associated with mortality </a:t>
            </a:r>
          </a:p>
          <a:p>
            <a:endParaRPr lang="en-US" dirty="0"/>
          </a:p>
          <a:p>
            <a:r>
              <a:rPr lang="en-US" b="1" u="sng" dirty="0"/>
              <a:t>Why no distinction between NAFLD and NASH?</a:t>
            </a:r>
          </a:p>
          <a:p>
            <a:r>
              <a:rPr lang="en-US" dirty="0"/>
              <a:t>NASH diagnosis is questionable to me</a:t>
            </a:r>
          </a:p>
          <a:p>
            <a:r>
              <a:rPr lang="en-US" sz="1200" kern="1200" dirty="0">
                <a:solidFill>
                  <a:schemeClr val="tx1"/>
                </a:solidFill>
                <a:effectLst/>
                <a:latin typeface="+mn-lt"/>
                <a:ea typeface="+mn-ea"/>
                <a:cs typeface="+mn-cs"/>
              </a:rPr>
              <a:t>Several recent studies have </a:t>
            </a:r>
            <a:r>
              <a:rPr lang="en-US" sz="1200" b="1" kern="1200" dirty="0">
                <a:solidFill>
                  <a:schemeClr val="tx1"/>
                </a:solidFill>
                <a:effectLst/>
                <a:latin typeface="+mn-lt"/>
                <a:ea typeface="+mn-ea"/>
                <a:cs typeface="+mn-cs"/>
              </a:rPr>
              <a:t>demonstrated histological progression in NAFLD patients without histological signs of NASH at baseline</a:t>
            </a:r>
          </a:p>
          <a:p>
            <a:endParaRPr lang="en-US" dirty="0"/>
          </a:p>
          <a:p>
            <a:r>
              <a:rPr lang="en-US" b="1" u="sng" dirty="0"/>
              <a:t>Why death and not more specific liver related mortality?</a:t>
            </a:r>
          </a:p>
          <a:p>
            <a:r>
              <a:rPr lang="en-US" sz="1200" b="1" kern="1200" dirty="0">
                <a:solidFill>
                  <a:schemeClr val="tx1"/>
                </a:solidFill>
                <a:effectLst/>
                <a:latin typeface="+mn-lt"/>
                <a:ea typeface="+mn-ea"/>
                <a:cs typeface="+mn-cs"/>
              </a:rPr>
              <a:t>Any cause-specific mortality (i.e., LRM) </a:t>
            </a:r>
            <a:r>
              <a:rPr lang="en-US" sz="1200" b="1" u="sng" kern="1200" dirty="0">
                <a:solidFill>
                  <a:schemeClr val="tx1"/>
                </a:solidFill>
                <a:effectLst/>
                <a:latin typeface="+mn-lt"/>
                <a:ea typeface="+mn-ea"/>
                <a:cs typeface="+mn-cs"/>
              </a:rPr>
              <a:t>lacks true negative controls</a:t>
            </a:r>
            <a:r>
              <a:rPr lang="en-US" sz="1200" b="0" kern="1200" dirty="0">
                <a:solidFill>
                  <a:schemeClr val="tx1"/>
                </a:solidFill>
                <a:effectLst/>
                <a:latin typeface="+mn-lt"/>
                <a:ea typeface="+mn-ea"/>
                <a:cs typeface="+mn-cs"/>
              </a:rPr>
              <a:t>: i.e., deaths other than liver-related deaths did not mean the absence of life-threatening liver disease, so those who had been diagnosed with NASH but eventually did not die from liver-related causes were not genuine false positives.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CV mortality is the #1 cause of death in the NAFLD/NASH population </a:t>
            </a:r>
            <a:endParaRPr lang="en-US" sz="1200" u="sng"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D325472-D1A5-4265-99A4-2C5C2BC92D9E}" type="slidenum">
              <a:rPr lang="en-US" smtClean="0"/>
              <a:t>14</a:t>
            </a:fld>
            <a:endParaRPr lang="en-US"/>
          </a:p>
        </p:txBody>
      </p:sp>
    </p:spTree>
    <p:extLst>
      <p:ext uri="{BB962C8B-B14F-4D97-AF65-F5344CB8AC3E}">
        <p14:creationId xmlns:p14="http://schemas.microsoft.com/office/powerpoint/2010/main" val="2430328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shown are the PE models that used the same input, not the original studies of the natural history of the disease which reported the probabilities </a:t>
            </a:r>
          </a:p>
        </p:txBody>
      </p:sp>
      <p:sp>
        <p:nvSpPr>
          <p:cNvPr id="4" name="Slide Number Placeholder 3"/>
          <p:cNvSpPr>
            <a:spLocks noGrp="1"/>
          </p:cNvSpPr>
          <p:nvPr>
            <p:ph type="sldNum" sz="quarter" idx="5"/>
          </p:nvPr>
        </p:nvSpPr>
        <p:spPr/>
        <p:txBody>
          <a:bodyPr/>
          <a:lstStyle/>
          <a:p>
            <a:fld id="{BD325472-D1A5-4265-99A4-2C5C2BC92D9E}" type="slidenum">
              <a:rPr lang="en-US" smtClean="0"/>
              <a:t>15</a:t>
            </a:fld>
            <a:endParaRPr lang="en-US"/>
          </a:p>
        </p:txBody>
      </p:sp>
    </p:spTree>
    <p:extLst>
      <p:ext uri="{BB962C8B-B14F-4D97-AF65-F5344CB8AC3E}">
        <p14:creationId xmlns:p14="http://schemas.microsoft.com/office/powerpoint/2010/main" val="3825638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16</a:t>
            </a:fld>
            <a:endParaRPr lang="en-US"/>
          </a:p>
        </p:txBody>
      </p:sp>
    </p:spTree>
    <p:extLst>
      <p:ext uri="{BB962C8B-B14F-4D97-AF65-F5344CB8AC3E}">
        <p14:creationId xmlns:p14="http://schemas.microsoft.com/office/powerpoint/2010/main" val="2823131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D325472-D1A5-4265-99A4-2C5C2BC92D9E}" type="slidenum">
              <a:rPr lang="en-US" smtClean="0"/>
              <a:t>17</a:t>
            </a:fld>
            <a:endParaRPr lang="en-US"/>
          </a:p>
        </p:txBody>
      </p:sp>
    </p:spTree>
    <p:extLst>
      <p:ext uri="{BB962C8B-B14F-4D97-AF65-F5344CB8AC3E}">
        <p14:creationId xmlns:p14="http://schemas.microsoft.com/office/powerpoint/2010/main" val="1397226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Improvement in fibrosis is defined as regression of ≥1 stage of fibrosis </a:t>
            </a:r>
          </a:p>
          <a:p>
            <a:pPr marL="171450" indent="-171450">
              <a:buFont typeface="Arial" panose="020B0604020202020204" pitchFamily="34" charset="0"/>
              <a:buChar char="•"/>
            </a:pPr>
            <a:r>
              <a:rPr lang="en-US" b="1" dirty="0"/>
              <a:t>Also unknown how many patient’s regression greater than 1 stage vs. how many regressed 1 stage</a:t>
            </a:r>
          </a:p>
          <a:p>
            <a:pPr marL="171450" indent="-171450">
              <a:buFont typeface="Arial" panose="020B0604020202020204" pitchFamily="34" charset="0"/>
              <a:buChar char="•"/>
            </a:pPr>
            <a:r>
              <a:rPr lang="en-US" b="1" dirty="0"/>
              <a:t>Model assumes that patients only experienced 1 stage reduction in score per cycle length (1 year)</a:t>
            </a:r>
          </a:p>
          <a:p>
            <a:endParaRPr lang="en-US" b="1" dirty="0"/>
          </a:p>
          <a:p>
            <a:r>
              <a:rPr lang="en-US" b="1" dirty="0"/>
              <a:t>Fantastic resource </a:t>
            </a:r>
            <a:r>
              <a:rPr lang="en-US" dirty="0"/>
              <a:t>where I learned about probabilities, rate conversions, and RR vs OR: thank you Ms. </a:t>
            </a:r>
            <a:r>
              <a:rPr lang="en-US" dirty="0" err="1"/>
              <a:t>Gidwani</a:t>
            </a:r>
            <a:r>
              <a:rPr lang="en-US" dirty="0"/>
              <a:t>!</a:t>
            </a:r>
          </a:p>
          <a:p>
            <a:pPr marL="171450" indent="-171450">
              <a:buFont typeface="Arial" panose="020B0604020202020204" pitchFamily="34" charset="0"/>
              <a:buChar char="•"/>
            </a:pPr>
            <a:r>
              <a:rPr lang="en-US" dirty="0"/>
              <a:t>https://www.hsrd.research.va.gov/for_researchers/cyber_seminars/archives/2401-notes.pdf</a:t>
            </a:r>
          </a:p>
          <a:p>
            <a:pPr marL="171450" indent="-171450">
              <a:buFont typeface="Arial" panose="020B0604020202020204" pitchFamily="34" charset="0"/>
              <a:buChar char="•"/>
            </a:pPr>
            <a:r>
              <a:rPr lang="en-US" dirty="0"/>
              <a:t>Her lecture: https://www.hsrd.research.va.gov/for_researchers/cyber_seminars/archives/video_archive.cfm?SessionID=2401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Bariatric surgery studies were not powered to detect difference in fibrosis scores </a:t>
            </a:r>
          </a:p>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18</a:t>
            </a:fld>
            <a:endParaRPr lang="en-US"/>
          </a:p>
        </p:txBody>
      </p:sp>
    </p:spTree>
    <p:extLst>
      <p:ext uri="{BB962C8B-B14F-4D97-AF65-F5344CB8AC3E}">
        <p14:creationId xmlns:p14="http://schemas.microsoft.com/office/powerpoint/2010/main" val="721968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Treatment effects </a:t>
            </a:r>
          </a:p>
          <a:p>
            <a:pPr marL="171450" indent="-171450">
              <a:buFont typeface="Arial" panose="020B0604020202020204" pitchFamily="34" charset="0"/>
              <a:buChar char="•"/>
            </a:pPr>
            <a:r>
              <a:rPr lang="en-US" b="1" u="sng" dirty="0"/>
              <a:t>Applied a flat relative risk of 2.0 for regression for OCA</a:t>
            </a:r>
          </a:p>
          <a:p>
            <a:pPr marL="171450" indent="-171450">
              <a:buFont typeface="Arial" panose="020B0604020202020204" pitchFamily="34" charset="0"/>
              <a:buChar char="•"/>
            </a:pPr>
            <a:r>
              <a:rPr lang="en-US" b="1" u="sng" dirty="0"/>
              <a:t>Assumed a linear relationship between time and fibrosis regression for bariatric surgery, tapering off at year 4</a:t>
            </a:r>
          </a:p>
          <a:p>
            <a:pPr marL="171450" indent="-171450">
              <a:buFont typeface="Arial" panose="020B0604020202020204" pitchFamily="34" charset="0"/>
              <a:buChar char="•"/>
            </a:pPr>
            <a:r>
              <a:rPr lang="en-US" b="1" u="sng" dirty="0"/>
              <a:t>Probably a more mathematically rigorous way to distribute treatment effect for bariatric surgery </a:t>
            </a:r>
          </a:p>
          <a:p>
            <a:endParaRPr lang="en-US" b="1" u="sng" dirty="0"/>
          </a:p>
          <a:p>
            <a:r>
              <a:rPr lang="en-US" b="1" u="sng" dirty="0"/>
              <a:t>Fundamental limitation</a:t>
            </a:r>
          </a:p>
          <a:p>
            <a:pPr marL="171450" indent="-171450">
              <a:buFont typeface="Arial" panose="020B0604020202020204" pitchFamily="34" charset="0"/>
              <a:buChar char="•"/>
            </a:pPr>
            <a:r>
              <a:rPr lang="en-US" b="1" dirty="0"/>
              <a:t>Comparing outcomes from studies with different designs, with very different follow-up time frames</a:t>
            </a:r>
          </a:p>
          <a:p>
            <a:pPr marL="171450" indent="-171450">
              <a:buFont typeface="Arial" panose="020B0604020202020204" pitchFamily="34" charset="0"/>
              <a:buChar char="•"/>
            </a:pPr>
            <a:r>
              <a:rPr lang="en-US" b="1" dirty="0"/>
              <a:t>However, the profound effect found in the retrospective cohort study suggests that longer time frames are needed to appreciate treatment effects on fibrosis regression (this is also the reason that the ongoing Phase 3 clinical trials all have 4+ year of endpoint-driven time frames)</a:t>
            </a:r>
          </a:p>
          <a:p>
            <a:pPr marL="171450" indent="-171450">
              <a:buFont typeface="Arial" panose="020B0604020202020204" pitchFamily="34" charset="0"/>
              <a:buChar char="•"/>
            </a:pPr>
            <a:r>
              <a:rPr lang="en-US" b="1" dirty="0"/>
              <a:t>Can I somehow massage the numbers and fairly present the results by qualifying in my discussion that longer clinical trials will be better equipped to assess the pharmacoeconomic implications of treatments?</a:t>
            </a:r>
          </a:p>
          <a:p>
            <a:pPr marL="628650" lvl="1" indent="-171450">
              <a:buFont typeface="Arial" panose="020B0604020202020204" pitchFamily="34" charset="0"/>
              <a:buChar char="•"/>
            </a:pPr>
            <a:r>
              <a:rPr lang="en-US" b="1" dirty="0"/>
              <a:t>Anyway I want to emphasize the take-away from my paper to be there is a model for the pharmacoeconomic implications of fibrosis regression as the most clinically meaningful outcome, and that ongoing clinical trials should fully quantify the size, distribution, and clinical characteristics associated with fibrosis regression, not necessarily that these particular outcomes should guide policy making for payers </a:t>
            </a:r>
          </a:p>
          <a:p>
            <a:pPr marL="171450" lvl="0" indent="-171450">
              <a:buFont typeface="Arial" panose="020B0604020202020204" pitchFamily="34" charset="0"/>
              <a:buChar char="•"/>
            </a:pPr>
            <a:r>
              <a:rPr lang="en-US" b="1" dirty="0"/>
              <a:t>Creating a web-app from the model would enable critics and payers to impute their own values and assumptions and model their own population</a:t>
            </a:r>
          </a:p>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19</a:t>
            </a:fld>
            <a:endParaRPr lang="en-US"/>
          </a:p>
        </p:txBody>
      </p:sp>
    </p:spTree>
    <p:extLst>
      <p:ext uri="{BB962C8B-B14F-4D97-AF65-F5344CB8AC3E}">
        <p14:creationId xmlns:p14="http://schemas.microsoft.com/office/powerpoint/2010/main" val="353166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Age cohorts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Presently, my model (unlike </a:t>
            </a:r>
            <a:r>
              <a:rPr lang="en-US" dirty="0" err="1"/>
              <a:t>Younossi’s</a:t>
            </a:r>
            <a:r>
              <a:rPr lang="en-US" dirty="0"/>
              <a:t>) does not separate patients by gender (would double the amount of computation)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Patients are placed in 5-year age bands (e.g., 20-24, 25-29, </a:t>
            </a:r>
            <a:r>
              <a:rPr lang="en-US" dirty="0" err="1"/>
              <a:t>etc</a:t>
            </a:r>
            <a:r>
              <a:rPr lang="en-US" dirty="0"/>
              <a:t>) and aged together in 1 year cycles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Modelled using US population distribution by age (more baby boomers and millennials than Gen Y’s)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if I want to compare treatment cost-effects for different age groups, should I match each of the age bands for fairer comparison? i.e. have a thousand patients in each age bracket?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20</a:t>
            </a:fld>
            <a:endParaRPr lang="en-US"/>
          </a:p>
        </p:txBody>
      </p:sp>
    </p:spTree>
    <p:extLst>
      <p:ext uri="{BB962C8B-B14F-4D97-AF65-F5344CB8AC3E}">
        <p14:creationId xmlns:p14="http://schemas.microsoft.com/office/powerpoint/2010/main" val="69009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Gold standard for diagnosis of NAFLD (and other chronic liver diseases) is liver biopsy </a:t>
            </a:r>
            <a:r>
              <a:rPr lang="en-US" sz="1200" b="0" i="0" kern="1200" dirty="0">
                <a:solidFill>
                  <a:schemeClr val="tx1"/>
                </a:solidFill>
                <a:effectLst/>
                <a:latin typeface="+mn-lt"/>
                <a:ea typeface="+mn-ea"/>
                <a:cs typeface="+mn-cs"/>
              </a:rPr>
              <a:t>– a safe but invasive and expensive procedure where tissue is harvested and examined by a trained histopathologist under a microscope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-Another topic of discussion: development of prognostic biomarkers which reduce the need for biopsy and their PE analyses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Simple steatosis</a:t>
            </a:r>
            <a:r>
              <a:rPr lang="en-US" sz="1200" b="0" i="0" kern="1200" dirty="0">
                <a:solidFill>
                  <a:schemeClr val="tx1"/>
                </a:solidFill>
                <a:effectLst/>
                <a:latin typeface="+mn-lt"/>
                <a:ea typeface="+mn-ea"/>
                <a:cs typeface="+mn-cs"/>
              </a:rPr>
              <a:t>: accumulation of fat in the liver when excessive alcohol intake is ruled out, at least 5% of cells must display this fat deposition, considered a mild condition given there is no evidence long term mortality risk increase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NASH (Non-alcoholic steatohepatitis): </a:t>
            </a:r>
            <a:r>
              <a:rPr lang="en-US" sz="1200" b="0" i="0" kern="1200" dirty="0">
                <a:solidFill>
                  <a:schemeClr val="tx1"/>
                </a:solidFill>
                <a:effectLst/>
                <a:latin typeface="+mn-lt"/>
                <a:ea typeface="+mn-ea"/>
                <a:cs typeface="+mn-cs"/>
              </a:rPr>
              <a:t>accumulation of fat in the liver leading to inflammation and cell damage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American Association for the Study of Liver Diseases (AASLD) Practice Guidelines, NAFL is defined as the presence of hepatic steatosis with </a:t>
            </a:r>
            <a:r>
              <a:rPr lang="en-US" sz="1200" b="1" kern="1200" dirty="0">
                <a:solidFill>
                  <a:schemeClr val="tx1"/>
                </a:solidFill>
                <a:effectLst/>
                <a:latin typeface="+mn-lt"/>
                <a:ea typeface="+mn-ea"/>
                <a:cs typeface="+mn-cs"/>
              </a:rPr>
              <a:t>no evidence of hepatocellular injury </a:t>
            </a:r>
            <a:r>
              <a:rPr lang="en-US" sz="1200" kern="1200" dirty="0">
                <a:solidFill>
                  <a:schemeClr val="tx1"/>
                </a:solidFill>
                <a:effectLst/>
                <a:latin typeface="+mn-lt"/>
                <a:ea typeface="+mn-ea"/>
                <a:cs typeface="+mn-cs"/>
              </a:rPr>
              <a:t>(ballooning of the hepatocytes), whereas NASH comprises the presence of hepatic steatosis plus </a:t>
            </a:r>
            <a:r>
              <a:rPr lang="en-US" sz="1200" b="1" kern="1200" dirty="0">
                <a:solidFill>
                  <a:schemeClr val="tx1"/>
                </a:solidFill>
                <a:effectLst/>
                <a:latin typeface="+mn-lt"/>
                <a:ea typeface="+mn-ea"/>
                <a:cs typeface="+mn-cs"/>
              </a:rPr>
              <a:t>inflammation with ballooning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with or without fibrosis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In fact, several definitions of NASH have been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The emphasis on ballooning rather than fibrosis is important for why I did not choose to include NASH as a disease state in my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Fibrosis</a:t>
            </a:r>
            <a:r>
              <a:rPr lang="en-US" sz="1200" b="0" i="0" kern="1200" dirty="0">
                <a:solidFill>
                  <a:schemeClr val="tx1"/>
                </a:solidFill>
                <a:effectLst/>
                <a:latin typeface="+mn-lt"/>
                <a:ea typeface="+mn-ea"/>
                <a:cs typeface="+mn-cs"/>
              </a:rPr>
              <a:t>: scarring (excessive fibrous tissue) in the inflamed liver, stages 0-4 (mild, moderate, advanced) based on extent/distribution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Cirrhosis: </a:t>
            </a:r>
            <a:r>
              <a:rPr lang="en-US" sz="1200" b="0" i="0" kern="1200" dirty="0">
                <a:solidFill>
                  <a:schemeClr val="tx1"/>
                </a:solidFill>
                <a:effectLst/>
                <a:latin typeface="+mn-lt"/>
                <a:ea typeface="+mn-ea"/>
                <a:cs typeface="+mn-cs"/>
              </a:rPr>
              <a:t>Late stage chronic liver disease, characterized by nodules of damaged liver cells surrounded by scarring </a:t>
            </a:r>
          </a:p>
          <a:p>
            <a:endParaRPr lang="en-US" dirty="0"/>
          </a:p>
        </p:txBody>
      </p:sp>
      <p:sp>
        <p:nvSpPr>
          <p:cNvPr id="4" name="Slide Number Placeholder 3"/>
          <p:cNvSpPr>
            <a:spLocks noGrp="1"/>
          </p:cNvSpPr>
          <p:nvPr>
            <p:ph type="sldNum" sz="quarter" idx="10"/>
          </p:nvPr>
        </p:nvSpPr>
        <p:spPr/>
        <p:txBody>
          <a:bodyPr/>
          <a:lstStyle/>
          <a:p>
            <a:fld id="{BD325472-D1A5-4265-99A4-2C5C2BC92D9E}" type="slidenum">
              <a:rPr lang="en-US" smtClean="0"/>
              <a:t>2</a:t>
            </a:fld>
            <a:endParaRPr lang="en-US"/>
          </a:p>
        </p:txBody>
      </p:sp>
    </p:spTree>
    <p:extLst>
      <p:ext uri="{BB962C8B-B14F-4D97-AF65-F5344CB8AC3E}">
        <p14:creationId xmlns:p14="http://schemas.microsoft.com/office/powerpoint/2010/main" val="1347271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DCC input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Simple subtraction of Input from Zhang (F4 + DCC) from Input from Estes et al (F4) should yield DCC rate, but in fact yields input a negative number</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Problem with hobbling together many studies with different methodologies </a:t>
            </a:r>
            <a:endParaRPr lang="en-US" b="0" u="none" dirty="0"/>
          </a:p>
          <a:p>
            <a:pPr marL="171450" indent="-171450">
              <a:buFont typeface="Arial" panose="020B0604020202020204" pitchFamily="34" charset="0"/>
              <a:buChar char="•"/>
            </a:pPr>
            <a:r>
              <a:rPr lang="en-US" b="0" u="none" dirty="0"/>
              <a:t>Unable to find a prevalence for decompensated cirrhosis, specifically due to NAFLD either out of the whole NAFLD population or the general population</a:t>
            </a:r>
          </a:p>
          <a:p>
            <a:endParaRPr lang="en-US" b="1" u="sng" dirty="0"/>
          </a:p>
          <a:p>
            <a:r>
              <a:rPr lang="en-US" b="1" u="sng" dirty="0"/>
              <a:t>Age-by-stage distribution</a:t>
            </a:r>
          </a:p>
          <a:p>
            <a:pPr marL="171450" indent="-171450">
              <a:buFont typeface="Arial" panose="020B0604020202020204" pitchFamily="34" charset="0"/>
              <a:buChar char="•"/>
            </a:pPr>
            <a:r>
              <a:rPr lang="en-US" dirty="0"/>
              <a:t>Unable to find data about this in the literature </a:t>
            </a:r>
          </a:p>
          <a:p>
            <a:pPr marL="628650" lvl="1" indent="-171450">
              <a:buFont typeface="Arial" panose="020B0604020202020204" pitchFamily="34" charset="0"/>
              <a:buChar char="•"/>
            </a:pPr>
            <a:r>
              <a:rPr lang="en-US" dirty="0"/>
              <a:t>Likely that this doesn’t exist, since Younossi et al., calibrated their inputs </a:t>
            </a:r>
          </a:p>
          <a:p>
            <a:pPr marL="171450" indent="-171450">
              <a:buFont typeface="Arial" panose="020B0604020202020204" pitchFamily="34" charset="0"/>
              <a:buChar char="•"/>
            </a:pPr>
            <a:r>
              <a:rPr lang="en-US" dirty="0"/>
              <a:t>Problem</a:t>
            </a:r>
          </a:p>
          <a:p>
            <a:pPr marL="628650" lvl="1" indent="-171450">
              <a:buFont typeface="Arial" panose="020B0604020202020204" pitchFamily="34" charset="0"/>
              <a:buChar char="•"/>
            </a:pPr>
            <a:r>
              <a:rPr lang="en-US" dirty="0"/>
              <a:t>Total NAFLD prevalence input = proportion </a:t>
            </a:r>
          </a:p>
          <a:p>
            <a:pPr marL="628650" lvl="1" indent="-171450">
              <a:buFont typeface="Arial" panose="020B0604020202020204" pitchFamily="34" charset="0"/>
              <a:buChar char="•"/>
            </a:pPr>
            <a:r>
              <a:rPr lang="en-US" dirty="0"/>
              <a:t>“Incidence” Rate adjustment cannot be applied to a prevalence </a:t>
            </a:r>
          </a:p>
          <a:p>
            <a:pPr marL="628650" lvl="1" indent="-171450">
              <a:buFont typeface="Arial" panose="020B0604020202020204" pitchFamily="34" charset="0"/>
              <a:buChar char="•"/>
            </a:pPr>
            <a:r>
              <a:rPr lang="en-US" dirty="0"/>
              <a:t>How can I convert incidence rate adjustment to a prevalence adjustment ratio???</a:t>
            </a:r>
          </a:p>
          <a:p>
            <a:pPr marL="628650" lvl="1" indent="-171450">
              <a:buFont typeface="Arial" panose="020B0604020202020204" pitchFamily="34" charset="0"/>
              <a:buChar char="•"/>
            </a:pPr>
            <a:r>
              <a:rPr lang="en-US" dirty="0"/>
              <a:t>Alternatively, I will have to calibrate my own inputs </a:t>
            </a:r>
          </a:p>
          <a:p>
            <a:pPr marL="171450" lvl="0" indent="-171450">
              <a:buFont typeface="Arial" panose="020B0604020202020204" pitchFamily="34" charset="0"/>
              <a:buChar char="•"/>
            </a:pPr>
            <a:r>
              <a:rPr lang="en-US" dirty="0"/>
              <a:t>More fundamental</a:t>
            </a:r>
          </a:p>
          <a:p>
            <a:pPr marL="628650" lvl="1" indent="-171450">
              <a:buFont typeface="Arial" panose="020B0604020202020204" pitchFamily="34" charset="0"/>
              <a:buChar char="•"/>
            </a:pPr>
            <a:r>
              <a:rPr lang="en-US" dirty="0"/>
              <a:t>the idea is that age influences progression to later disease stages not just the gross histological severity of the disease</a:t>
            </a:r>
          </a:p>
          <a:p>
            <a:pPr marL="628650" lvl="1" indent="-171450">
              <a:buFont typeface="Arial" panose="020B0604020202020204" pitchFamily="34" charset="0"/>
              <a:buChar char="•"/>
            </a:pPr>
            <a:r>
              <a:rPr lang="en-US" dirty="0"/>
              <a:t>Also, older individuals would be less likely to present at severe stages of disease because they are more likely to die of other causes </a:t>
            </a:r>
          </a:p>
          <a:p>
            <a:pPr marL="628650" lvl="1" indent="-171450">
              <a:buFont typeface="Arial" panose="020B0604020202020204" pitchFamily="34" charset="0"/>
              <a:buChar char="•"/>
            </a:pPr>
            <a:r>
              <a:rPr lang="en-US" dirty="0"/>
              <a:t>Thus it makes sense to introduce an age-based cofactor, but considering these are calibrated (i.e. made up) inputs anyway we will have to see what they are calibrated to? </a:t>
            </a:r>
          </a:p>
          <a:p>
            <a:pPr marL="171450" lvl="0" indent="-171450">
              <a:buFont typeface="Arial" panose="020B0604020202020204" pitchFamily="34" charset="0"/>
              <a:buChar char="•"/>
            </a:pPr>
            <a:r>
              <a:rPr lang="en-US" dirty="0"/>
              <a:t>If I do not apply an age-cofactor to prevalence, then I will be implying that the same proportion of NAFLD patients will have stage 4 cirrhosis no matter whether they are 20 or 40 (feels wrong)</a:t>
            </a:r>
          </a:p>
        </p:txBody>
      </p:sp>
      <p:sp>
        <p:nvSpPr>
          <p:cNvPr id="4" name="Slide Number Placeholder 3"/>
          <p:cNvSpPr>
            <a:spLocks noGrp="1"/>
          </p:cNvSpPr>
          <p:nvPr>
            <p:ph type="sldNum" sz="quarter" idx="5"/>
          </p:nvPr>
        </p:nvSpPr>
        <p:spPr/>
        <p:txBody>
          <a:bodyPr/>
          <a:lstStyle/>
          <a:p>
            <a:fld id="{BD325472-D1A5-4265-99A4-2C5C2BC92D9E}" type="slidenum">
              <a:rPr lang="en-US" smtClean="0"/>
              <a:t>21</a:t>
            </a:fld>
            <a:endParaRPr lang="en-US"/>
          </a:p>
        </p:txBody>
      </p:sp>
    </p:spTree>
    <p:extLst>
      <p:ext uri="{BB962C8B-B14F-4D97-AF65-F5344CB8AC3E}">
        <p14:creationId xmlns:p14="http://schemas.microsoft.com/office/powerpoint/2010/main" val="2557073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Younossi et al 2015 cites:</a:t>
            </a:r>
          </a:p>
          <a:p>
            <a:pPr marL="171450" indent="-171450">
              <a:buFont typeface="Arial" panose="020B0604020202020204" pitchFamily="34" charset="0"/>
              <a:buChar char="•"/>
            </a:pPr>
            <a:r>
              <a:rPr lang="en-US" dirty="0" err="1"/>
              <a:t>Younossi</a:t>
            </a:r>
            <a:r>
              <a:rPr lang="en-US" dirty="0"/>
              <a:t> ZM, Koenig AB, </a:t>
            </a:r>
            <a:r>
              <a:rPr lang="en-US" dirty="0" err="1"/>
              <a:t>Abdelatif</a:t>
            </a:r>
            <a:r>
              <a:rPr lang="en-US" dirty="0"/>
              <a:t> D, Fazel Y, Henry L, </a:t>
            </a:r>
            <a:r>
              <a:rPr lang="en-US" dirty="0" err="1"/>
              <a:t>Wymer</a:t>
            </a:r>
            <a:r>
              <a:rPr lang="en-US" dirty="0"/>
              <a:t> M. Global epidemiology of non-alcoholic fatty liver disease-meta-analytic assessment of prevalence, incidence and outcomes. Hepatology 2016;64:73-84.</a:t>
            </a:r>
          </a:p>
          <a:p>
            <a:pPr marL="171450" indent="-171450">
              <a:buFont typeface="Arial" panose="020B0604020202020204" pitchFamily="34" charset="0"/>
              <a:buChar char="•"/>
            </a:pPr>
            <a:r>
              <a:rPr lang="en-US" dirty="0" err="1"/>
              <a:t>Starley</a:t>
            </a:r>
            <a:r>
              <a:rPr lang="en-US" dirty="0"/>
              <a:t> BQ, Calcagno CJ, Harrison SA. Nonalcoholic fatty liver disease and hepatocellular carcinoma: a weighty connection. HEPATOLOGY 2010;51:1820-1832.</a:t>
            </a:r>
          </a:p>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22</a:t>
            </a:fld>
            <a:endParaRPr lang="en-US"/>
          </a:p>
        </p:txBody>
      </p:sp>
    </p:spTree>
    <p:extLst>
      <p:ext uri="{BB962C8B-B14F-4D97-AF65-F5344CB8AC3E}">
        <p14:creationId xmlns:p14="http://schemas.microsoft.com/office/powerpoint/2010/main" val="3132008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kosher to borrow another model’s output for your input? Probably questionable but how else to derive a NAFLD rate-by-age distribution?</a:t>
            </a:r>
          </a:p>
        </p:txBody>
      </p:sp>
      <p:sp>
        <p:nvSpPr>
          <p:cNvPr id="4" name="Slide Number Placeholder 3"/>
          <p:cNvSpPr>
            <a:spLocks noGrp="1"/>
          </p:cNvSpPr>
          <p:nvPr>
            <p:ph type="sldNum" sz="quarter" idx="5"/>
          </p:nvPr>
        </p:nvSpPr>
        <p:spPr/>
        <p:txBody>
          <a:bodyPr/>
          <a:lstStyle/>
          <a:p>
            <a:fld id="{BD325472-D1A5-4265-99A4-2C5C2BC92D9E}" type="slidenum">
              <a:rPr lang="en-US" smtClean="0"/>
              <a:t>23</a:t>
            </a:fld>
            <a:endParaRPr lang="en-US"/>
          </a:p>
        </p:txBody>
      </p:sp>
    </p:spTree>
    <p:extLst>
      <p:ext uri="{BB962C8B-B14F-4D97-AF65-F5344CB8AC3E}">
        <p14:creationId xmlns:p14="http://schemas.microsoft.com/office/powerpoint/2010/main" val="603255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Fantastic resource where I learned about probabilities, rate conversions, and RR vs OR: </a:t>
            </a:r>
          </a:p>
          <a:p>
            <a:pPr marL="171450" indent="-171450">
              <a:buFont typeface="Arial" panose="020B0604020202020204" pitchFamily="34" charset="0"/>
              <a:buChar char="•"/>
            </a:pPr>
            <a:r>
              <a:rPr lang="en-US" dirty="0"/>
              <a:t>https://www.hsrd.research.va.gov/for_researchers/cyber_seminars/archives/2401-notes.pdf</a:t>
            </a:r>
          </a:p>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24</a:t>
            </a:fld>
            <a:endParaRPr lang="en-US"/>
          </a:p>
        </p:txBody>
      </p:sp>
    </p:spTree>
    <p:extLst>
      <p:ext uri="{BB962C8B-B14F-4D97-AF65-F5344CB8AC3E}">
        <p14:creationId xmlns:p14="http://schemas.microsoft.com/office/powerpoint/2010/main" val="3741651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latin typeface="Arial" panose="020B0604020202020204" pitchFamily="34" charset="0"/>
                <a:cs typeface="Arial" panose="020B0604020202020204" pitchFamily="34" charset="0"/>
              </a:rPr>
              <a:t>Limitation</a:t>
            </a: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Year 1 mortality with LT is 14%, Year 2 mortality with LT is 7%</a:t>
            </a: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Somehow I did not realize that I could easily assign these two different mortality rates by designating Year 1 LT as a separate disease state (I was hung up on the fact that Markov is memoryless and year 1 cannot be distinguished from patients who have been in this state for greater than a year)</a:t>
            </a: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sym typeface="Wingdings" panose="05000000000000000000" pitchFamily="2" charset="2"/>
              </a:rPr>
              <a:t> Addition of Year 1 LT as separate disease is in progress, should improve accuracy of model, also very important since LT is huge sequelae, and one f great interest in this PE analysis </a:t>
            </a:r>
            <a:endParaRPr lang="en-US" sz="2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25</a:t>
            </a:fld>
            <a:endParaRPr lang="en-US"/>
          </a:p>
        </p:txBody>
      </p:sp>
    </p:spTree>
    <p:extLst>
      <p:ext uri="{BB962C8B-B14F-4D97-AF65-F5344CB8AC3E}">
        <p14:creationId xmlns:p14="http://schemas.microsoft.com/office/powerpoint/2010/main" val="395846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Fantastic resource where I learned about probabilities, rate conversions, and RR vs OR: </a:t>
            </a:r>
          </a:p>
          <a:p>
            <a:pPr marL="171450" indent="-171450">
              <a:buFont typeface="Arial" panose="020B0604020202020204" pitchFamily="34" charset="0"/>
              <a:buChar char="•"/>
            </a:pPr>
            <a:r>
              <a:rPr lang="en-US" dirty="0"/>
              <a:t>https://www.hsrd.research.va.gov/for_researchers/cyber_seminars/archives/2401-notes.pdf</a:t>
            </a:r>
          </a:p>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26</a:t>
            </a:fld>
            <a:endParaRPr lang="en-US"/>
          </a:p>
        </p:txBody>
      </p:sp>
    </p:spTree>
    <p:extLst>
      <p:ext uri="{BB962C8B-B14F-4D97-AF65-F5344CB8AC3E}">
        <p14:creationId xmlns:p14="http://schemas.microsoft.com/office/powerpoint/2010/main" val="4042187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Medical Inflation Adjustment</a:t>
            </a:r>
          </a:p>
          <a:p>
            <a:pPr marL="171450" indent="-171450">
              <a:buFont typeface="Arial" panose="020B0604020202020204" pitchFamily="34" charset="0"/>
              <a:buChar char="•"/>
            </a:pPr>
            <a:r>
              <a:rPr lang="en-US" dirty="0"/>
              <a:t>Was in a rush to get costing done within my 6-week rotation and didn’t have time to calculate these by hand, will probably need to for final inputs</a:t>
            </a:r>
          </a:p>
        </p:txBody>
      </p:sp>
      <p:sp>
        <p:nvSpPr>
          <p:cNvPr id="4" name="Slide Number Placeholder 3"/>
          <p:cNvSpPr>
            <a:spLocks noGrp="1"/>
          </p:cNvSpPr>
          <p:nvPr>
            <p:ph type="sldNum" sz="quarter" idx="5"/>
          </p:nvPr>
        </p:nvSpPr>
        <p:spPr/>
        <p:txBody>
          <a:bodyPr/>
          <a:lstStyle/>
          <a:p>
            <a:fld id="{BD325472-D1A5-4265-99A4-2C5C2BC92D9E}" type="slidenum">
              <a:rPr lang="en-US" smtClean="0"/>
              <a:t>27</a:t>
            </a:fld>
            <a:endParaRPr lang="en-US"/>
          </a:p>
        </p:txBody>
      </p:sp>
    </p:spTree>
    <p:extLst>
      <p:ext uri="{BB962C8B-B14F-4D97-AF65-F5344CB8AC3E}">
        <p14:creationId xmlns:p14="http://schemas.microsoft.com/office/powerpoint/2010/main" val="49290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28</a:t>
            </a:fld>
            <a:endParaRPr lang="en-US"/>
          </a:p>
        </p:txBody>
      </p:sp>
    </p:spTree>
    <p:extLst>
      <p:ext uri="{BB962C8B-B14F-4D97-AF65-F5344CB8AC3E}">
        <p14:creationId xmlns:p14="http://schemas.microsoft.com/office/powerpoint/2010/main" val="1126823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29</a:t>
            </a:fld>
            <a:endParaRPr lang="en-US"/>
          </a:p>
        </p:txBody>
      </p:sp>
    </p:spTree>
    <p:extLst>
      <p:ext uri="{BB962C8B-B14F-4D97-AF65-F5344CB8AC3E}">
        <p14:creationId xmlns:p14="http://schemas.microsoft.com/office/powerpoint/2010/main" val="1609964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rPr>
              <a:t>Tapper et al</a:t>
            </a:r>
            <a:r>
              <a:rPr lang="en-US" sz="1200" kern="1200" dirty="0">
                <a:solidFill>
                  <a:schemeClr val="tx1"/>
                </a:solidFill>
                <a:effectLst/>
                <a:latin typeface="+mn-lt"/>
                <a:ea typeface="+mn-ea"/>
                <a:cs typeface="+mn-cs"/>
              </a:rPr>
              <a:t>: Triangular distributions were employed for utilities with multiple estimates in the literature; otherwise for values without published ranges, a distribution of + 20% was assumed. </a:t>
            </a:r>
            <a:r>
              <a:rPr lang="en-US" sz="1200" b="1" u="sng" kern="1200" dirty="0">
                <a:solidFill>
                  <a:schemeClr val="tx1"/>
                </a:solidFill>
                <a:effectLst/>
                <a:latin typeface="+mn-lt"/>
                <a:ea typeface="+mn-ea"/>
                <a:cs typeface="+mn-cs"/>
              </a:rPr>
              <a:t>Only patient-derived state-utility estimates were only included, excluding estimates from expert opinion</a:t>
            </a:r>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30</a:t>
            </a:fld>
            <a:endParaRPr lang="en-US"/>
          </a:p>
        </p:txBody>
      </p:sp>
    </p:spTree>
    <p:extLst>
      <p:ext uri="{BB962C8B-B14F-4D97-AF65-F5344CB8AC3E}">
        <p14:creationId xmlns:p14="http://schemas.microsoft.com/office/powerpoint/2010/main" val="66307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Many of the same drug makers that developed the blockbuster Hep C treatments are interested in developing NASH drugs, with investors asking “what’s next?” following market saturation</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However, NAFLD/NASH has proved harder to treat than Hep C for several reasons – including difficulty in finding clinically meaningful results from short term clinical trials (1-2 years)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Financial analysts predict that by 2025, the drug market for NAFLD and NASH will be worth $20 billion to $35 billion a year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January 2014, Intercept Pharmaceuticals announced that it had stopped a phase II clinical trial almost one year early. </a:t>
            </a:r>
            <a:r>
              <a:rPr lang="en-US" b="1" dirty="0"/>
              <a:t>The interim analysis showed that a 72-week course of a synthetic bile acid, </a:t>
            </a:r>
            <a:r>
              <a:rPr lang="en-US" b="1" dirty="0" err="1"/>
              <a:t>obeticholic</a:t>
            </a:r>
            <a:r>
              <a:rPr lang="en-US" b="1" dirty="0"/>
              <a:t> acid, was clearly working to reduce inflammation and scarring</a:t>
            </a:r>
            <a:r>
              <a:rPr lang="en-US" dirty="0"/>
              <a:t>. </a:t>
            </a:r>
            <a:r>
              <a:rPr lang="en-US" b="1" dirty="0"/>
              <a:t>On the day of the announcement, New York-based Intercept’s stock price almost quadrupled; and by the week’s end it had nearly doubled again</a:t>
            </a:r>
            <a:r>
              <a:rPr lang="en-US" b="0" dirty="0"/>
              <a:t>. OCA is a </a:t>
            </a:r>
            <a:r>
              <a:rPr lang="en-US" sz="1200" b="0" i="0" kern="1200" dirty="0" err="1">
                <a:solidFill>
                  <a:schemeClr val="tx1"/>
                </a:solidFill>
                <a:effectLst/>
                <a:latin typeface="+mn-lt"/>
                <a:ea typeface="+mn-ea"/>
                <a:cs typeface="+mn-cs"/>
              </a:rPr>
              <a:t>Farnesoid</a:t>
            </a:r>
            <a:r>
              <a:rPr lang="en-US" sz="1200" b="0" i="0" kern="1200" dirty="0">
                <a:solidFill>
                  <a:schemeClr val="tx1"/>
                </a:solidFill>
                <a:effectLst/>
                <a:latin typeface="+mn-lt"/>
                <a:ea typeface="+mn-ea"/>
                <a:cs typeface="+mn-cs"/>
              </a:rPr>
              <a:t> X Receptor agonist</a:t>
            </a:r>
            <a:endParaRPr lang="en-US" b="0" dirty="0"/>
          </a:p>
          <a:p>
            <a:endParaRPr lang="en-US" dirty="0"/>
          </a:p>
          <a:p>
            <a:r>
              <a:rPr lang="en-US" sz="1200" b="0" i="0" kern="1200" dirty="0">
                <a:solidFill>
                  <a:schemeClr val="tx1"/>
                </a:solidFill>
                <a:effectLst/>
                <a:latin typeface="+mn-lt"/>
                <a:ea typeface="+mn-ea"/>
                <a:cs typeface="+mn-cs"/>
              </a:rPr>
              <a:t>-One year later in 2015, </a:t>
            </a:r>
            <a:r>
              <a:rPr lang="en-US" sz="1200" b="1" i="0" kern="1200" dirty="0">
                <a:solidFill>
                  <a:schemeClr val="tx1"/>
                </a:solidFill>
                <a:effectLst/>
                <a:latin typeface="+mn-lt"/>
                <a:ea typeface="+mn-ea"/>
                <a:cs typeface="+mn-cs"/>
              </a:rPr>
              <a:t>Merck</a:t>
            </a:r>
            <a:r>
              <a:rPr lang="en-US" sz="1200" b="0" i="0" kern="1200" dirty="0">
                <a:solidFill>
                  <a:schemeClr val="tx1"/>
                </a:solidFill>
                <a:effectLst/>
                <a:latin typeface="+mn-lt"/>
                <a:ea typeface="+mn-ea"/>
                <a:cs typeface="+mn-cs"/>
              </a:rPr>
              <a:t> shook hands on a $450-million deal with NGM Biopharmaceuticals for their NAFLD therapeutic drugs, including an engineered version of the hormone </a:t>
            </a:r>
            <a:r>
              <a:rPr lang="en-US" sz="1200" b="1" i="0" kern="1200" dirty="0">
                <a:solidFill>
                  <a:schemeClr val="tx1"/>
                </a:solidFill>
                <a:effectLst/>
                <a:latin typeface="+mn-lt"/>
                <a:ea typeface="+mn-ea"/>
                <a:cs typeface="+mn-cs"/>
              </a:rPr>
              <a:t>FGF19</a:t>
            </a:r>
            <a:r>
              <a:rPr lang="en-US" sz="1200" b="0" i="0" kern="1200" dirty="0">
                <a:solidFill>
                  <a:schemeClr val="tx1"/>
                </a:solidFill>
                <a:effectLst/>
                <a:latin typeface="+mn-lt"/>
                <a:ea typeface="+mn-ea"/>
                <a:cs typeface="+mn-cs"/>
              </a:rPr>
              <a:t>, which mediates </a:t>
            </a:r>
            <a:r>
              <a:rPr lang="en-US" sz="1200" b="0" i="0" kern="1200" dirty="0" err="1">
                <a:solidFill>
                  <a:schemeClr val="tx1"/>
                </a:solidFill>
                <a:effectLst/>
                <a:latin typeface="+mn-lt"/>
                <a:ea typeface="+mn-ea"/>
                <a:cs typeface="+mn-cs"/>
              </a:rPr>
              <a:t>Farnesoid</a:t>
            </a:r>
            <a:r>
              <a:rPr lang="en-US" sz="1200" b="0" i="0" kern="1200" dirty="0">
                <a:solidFill>
                  <a:schemeClr val="tx1"/>
                </a:solidFill>
                <a:effectLst/>
                <a:latin typeface="+mn-lt"/>
                <a:ea typeface="+mn-ea"/>
                <a:cs typeface="+mn-cs"/>
              </a:rPr>
              <a:t> X Receptor (FXR) signaling (activation reduces insulin resistance, and lipid synthesis)  </a:t>
            </a:r>
          </a:p>
          <a:p>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Gilead</a:t>
            </a:r>
            <a:r>
              <a:rPr lang="en-US" sz="1200" b="0" i="0" kern="1200" dirty="0">
                <a:solidFill>
                  <a:schemeClr val="tx1"/>
                </a:solidFill>
                <a:effectLst/>
                <a:latin typeface="+mn-lt"/>
                <a:ea typeface="+mn-ea"/>
                <a:cs typeface="+mn-cs"/>
              </a:rPr>
              <a:t> Sciences agreed to pay </a:t>
            </a:r>
            <a:r>
              <a:rPr lang="en-US" sz="1200" b="0" i="0" kern="1200" dirty="0" err="1">
                <a:solidFill>
                  <a:schemeClr val="tx1"/>
                </a:solidFill>
                <a:effectLst/>
                <a:latin typeface="+mn-lt"/>
                <a:ea typeface="+mn-ea"/>
                <a:cs typeface="+mn-cs"/>
              </a:rPr>
              <a:t>Phenex</a:t>
            </a:r>
            <a:r>
              <a:rPr lang="en-US" sz="1200" b="0" i="0" kern="1200" dirty="0">
                <a:solidFill>
                  <a:schemeClr val="tx1"/>
                </a:solidFill>
                <a:effectLst/>
                <a:latin typeface="+mn-lt"/>
                <a:ea typeface="+mn-ea"/>
                <a:cs typeface="+mn-cs"/>
              </a:rPr>
              <a:t> Pharmaceuticals of Germany, up to $470 million for its  </a:t>
            </a:r>
            <a:r>
              <a:rPr lang="en-US" sz="1200" b="0" i="0" kern="1200" dirty="0" err="1">
                <a:solidFill>
                  <a:schemeClr val="tx1"/>
                </a:solidFill>
                <a:effectLst/>
                <a:latin typeface="+mn-lt"/>
                <a:ea typeface="+mn-ea"/>
                <a:cs typeface="+mn-cs"/>
              </a:rPr>
              <a:t>Farnesoid</a:t>
            </a:r>
            <a:r>
              <a:rPr lang="en-US" sz="1200" b="0" i="0" kern="1200" dirty="0">
                <a:solidFill>
                  <a:schemeClr val="tx1"/>
                </a:solidFill>
                <a:effectLst/>
                <a:latin typeface="+mn-lt"/>
                <a:ea typeface="+mn-ea"/>
                <a:cs typeface="+mn-cs"/>
              </a:rPr>
              <a:t> X Receptor (FXR) small molecule agonists drug development program including GS-9674,.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2016, the deals continued. </a:t>
            </a:r>
          </a:p>
          <a:p>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Gilead</a:t>
            </a:r>
            <a:r>
              <a:rPr lang="en-US" sz="1200" b="0" i="0" kern="1200" dirty="0">
                <a:solidFill>
                  <a:schemeClr val="tx1"/>
                </a:solidFill>
                <a:effectLst/>
                <a:latin typeface="+mn-lt"/>
                <a:ea typeface="+mn-ea"/>
                <a:cs typeface="+mn-cs"/>
              </a:rPr>
              <a:t> purchased a subsidiary of biotechnology company Nimbus Therapeutics, for an initial $400 million, up to $1.2 bill, for GS-0976, an acetyl-coA carboxylase (ACC) which blocks de novo lipogenesis in the liver.  Gilead is now studying GS-0976, GS-9674, and </a:t>
            </a:r>
            <a:r>
              <a:rPr lang="en-US" sz="1200" b="0" i="0" kern="1200" dirty="0" err="1">
                <a:solidFill>
                  <a:schemeClr val="tx1"/>
                </a:solidFill>
                <a:effectLst/>
                <a:latin typeface="+mn-lt"/>
                <a:ea typeface="+mn-ea"/>
                <a:cs typeface="+mn-cs"/>
              </a:rPr>
              <a:t>selonsertib</a:t>
            </a:r>
            <a:r>
              <a:rPr lang="en-US" sz="1200" b="0" i="0" kern="1200" dirty="0">
                <a:solidFill>
                  <a:schemeClr val="tx1"/>
                </a:solidFill>
                <a:effectLst/>
                <a:latin typeface="+mn-lt"/>
                <a:ea typeface="+mn-ea"/>
                <a:cs typeface="+mn-cs"/>
              </a:rPr>
              <a:t> in various combinations in the ongoing ATLAS trial. </a:t>
            </a:r>
          </a:p>
          <a:p>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Allergen</a:t>
            </a:r>
            <a:r>
              <a:rPr lang="en-US" sz="1200" b="0" i="0" kern="1200" dirty="0">
                <a:solidFill>
                  <a:schemeClr val="tx1"/>
                </a:solidFill>
                <a:effectLst/>
                <a:latin typeface="+mn-lt"/>
                <a:ea typeface="+mn-ea"/>
                <a:cs typeface="+mn-cs"/>
              </a:rPr>
              <a:t> went on a buying spree acquiring multiple NASH developmental products including Tobira Therapeutics and its NAFLD candidate drugs for $1.69 billion. </a:t>
            </a:r>
            <a:r>
              <a:rPr lang="en-US" sz="1200" b="1" i="0" kern="1200" dirty="0" err="1">
                <a:solidFill>
                  <a:schemeClr val="tx1"/>
                </a:solidFill>
                <a:effectLst/>
                <a:latin typeface="+mn-lt"/>
                <a:ea typeface="+mn-ea"/>
                <a:cs typeface="+mn-cs"/>
              </a:rPr>
              <a:t>Evogliptin</a:t>
            </a:r>
            <a:r>
              <a:rPr lang="en-US" sz="1200" b="0" i="0" kern="1200" dirty="0">
                <a:solidFill>
                  <a:schemeClr val="tx1"/>
                </a:solidFill>
                <a:effectLst/>
                <a:latin typeface="+mn-lt"/>
                <a:ea typeface="+mn-ea"/>
                <a:cs typeface="+mn-cs"/>
              </a:rPr>
              <a:t>, a DPP-4, and </a:t>
            </a:r>
            <a:r>
              <a:rPr lang="en-US" sz="1200" b="1" i="0" kern="1200" dirty="0" err="1">
                <a:solidFill>
                  <a:schemeClr val="tx1"/>
                </a:solidFill>
                <a:effectLst/>
                <a:latin typeface="+mn-lt"/>
                <a:ea typeface="+mn-ea"/>
                <a:cs typeface="+mn-cs"/>
              </a:rPr>
              <a:t>Cenicriviroc</a:t>
            </a:r>
            <a:r>
              <a:rPr lang="en-US" sz="1200" b="0" i="0" kern="1200" dirty="0">
                <a:solidFill>
                  <a:schemeClr val="tx1"/>
                </a:solidFill>
                <a:effectLst/>
                <a:latin typeface="+mn-lt"/>
                <a:ea typeface="+mn-ea"/>
                <a:cs typeface="+mn-cs"/>
              </a:rPr>
              <a:t> (CVC) was acquired as a part of this deal.  CVC was acquired on the heels of the results of a promising Phase 2b proof-of-concept trial CENTAUR (discussed next slide)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Compared with the frenetic pace of the past few years, 2017 was quiet</a:t>
            </a:r>
          </a:p>
          <a:p>
            <a:r>
              <a:rPr lang="en-US" sz="1200" b="0" i="0" kern="1200" dirty="0">
                <a:solidFill>
                  <a:schemeClr val="tx1"/>
                </a:solidFill>
                <a:effectLst/>
                <a:latin typeface="+mn-lt"/>
                <a:ea typeface="+mn-ea"/>
                <a:cs typeface="+mn-cs"/>
              </a:rPr>
              <a:t>Even so </a:t>
            </a:r>
            <a:r>
              <a:rPr lang="en-US" sz="1200" b="1" i="0" kern="1200" dirty="0">
                <a:solidFill>
                  <a:schemeClr val="tx1"/>
                </a:solidFill>
                <a:effectLst/>
                <a:latin typeface="+mn-lt"/>
                <a:ea typeface="+mn-ea"/>
                <a:cs typeface="+mn-cs"/>
              </a:rPr>
              <a:t>Novartis</a:t>
            </a:r>
            <a:r>
              <a:rPr lang="en-US" sz="1200" b="0" i="0" kern="1200" dirty="0">
                <a:solidFill>
                  <a:schemeClr val="tx1"/>
                </a:solidFill>
                <a:effectLst/>
                <a:latin typeface="+mn-lt"/>
                <a:ea typeface="+mn-ea"/>
                <a:cs typeface="+mn-cs"/>
              </a:rPr>
              <a:t> has paid Conatus Pharmaceuticals an initial $50 million up to $650 mill, to develop Conatus’s lead NAFLD drug, </a:t>
            </a:r>
            <a:r>
              <a:rPr lang="en-US" sz="1200" b="0" i="0" kern="1200" dirty="0" err="1">
                <a:solidFill>
                  <a:schemeClr val="tx1"/>
                </a:solidFill>
                <a:effectLst/>
                <a:latin typeface="+mn-lt"/>
                <a:ea typeface="+mn-ea"/>
                <a:cs typeface="+mn-cs"/>
              </a:rPr>
              <a:t>emricasan</a:t>
            </a:r>
            <a:r>
              <a:rPr lang="en-US" sz="1200" b="0" i="0" kern="1200" dirty="0">
                <a:solidFill>
                  <a:schemeClr val="tx1"/>
                </a:solidFill>
                <a:effectLst/>
                <a:latin typeface="+mn-lt"/>
                <a:ea typeface="+mn-ea"/>
                <a:cs typeface="+mn-cs"/>
              </a:rPr>
              <a:t>, a pan-caspase inhibitor (antiapoptotic, anti-inflammatory) which targets NASH patients with decompensated cirrhosis. </a:t>
            </a:r>
            <a:endParaRPr lang="en-US" dirty="0"/>
          </a:p>
        </p:txBody>
      </p:sp>
      <p:sp>
        <p:nvSpPr>
          <p:cNvPr id="4" name="Slide Number Placeholder 3"/>
          <p:cNvSpPr>
            <a:spLocks noGrp="1"/>
          </p:cNvSpPr>
          <p:nvPr>
            <p:ph type="sldNum" sz="quarter" idx="10"/>
          </p:nvPr>
        </p:nvSpPr>
        <p:spPr/>
        <p:txBody>
          <a:bodyPr/>
          <a:lstStyle/>
          <a:p>
            <a:fld id="{BD325472-D1A5-4265-99A4-2C5C2BC92D9E}" type="slidenum">
              <a:rPr lang="en-US" smtClean="0"/>
              <a:t>3</a:t>
            </a:fld>
            <a:endParaRPr lang="en-US"/>
          </a:p>
        </p:txBody>
      </p:sp>
    </p:spTree>
    <p:extLst>
      <p:ext uri="{BB962C8B-B14F-4D97-AF65-F5344CB8AC3E}">
        <p14:creationId xmlns:p14="http://schemas.microsoft.com/office/powerpoint/2010/main" val="4068280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31</a:t>
            </a:fld>
            <a:endParaRPr lang="en-US"/>
          </a:p>
        </p:txBody>
      </p:sp>
    </p:spTree>
    <p:extLst>
      <p:ext uri="{BB962C8B-B14F-4D97-AF65-F5344CB8AC3E}">
        <p14:creationId xmlns:p14="http://schemas.microsoft.com/office/powerpoint/2010/main" val="3701486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baseline="0" dirty="0">
                <a:solidFill>
                  <a:schemeClr val="tx1"/>
                </a:solidFill>
                <a:latin typeface="+mn-lt"/>
                <a:ea typeface="+mn-ea"/>
                <a:cs typeface="+mn-cs"/>
              </a:rPr>
              <a:t>Discounting</a:t>
            </a:r>
          </a:p>
          <a:p>
            <a:r>
              <a:rPr lang="en-US" sz="1200" b="0" i="0" u="none" strike="noStrike" kern="1200" baseline="0" dirty="0">
                <a:solidFill>
                  <a:schemeClr val="tx1"/>
                </a:solidFill>
                <a:latin typeface="+mn-lt"/>
                <a:ea typeface="+mn-ea"/>
                <a:cs typeface="+mn-cs"/>
              </a:rPr>
              <a:t>In pharmacoeconomic modelling, all measures of health and costs are referenced to the baseline time, and future measures of life/health and costs are discounted [14] by convention. Discounting is undertaken because life/health</a:t>
            </a:r>
          </a:p>
          <a:p>
            <a:r>
              <a:rPr lang="en-US" sz="1200" b="0" i="0" u="none" strike="noStrike" kern="1200" baseline="0" dirty="0">
                <a:solidFill>
                  <a:schemeClr val="tx1"/>
                </a:solidFill>
                <a:latin typeface="+mn-lt"/>
                <a:ea typeface="+mn-ea"/>
                <a:cs typeface="+mn-cs"/>
              </a:rPr>
              <a:t>and money in the future is valued less than at the present time (even after accounting for inflation). This reflects human nature’s preference for immediate gratification, and if not immediately, then as soon as possible.</a:t>
            </a:r>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32</a:t>
            </a:fld>
            <a:endParaRPr lang="en-US"/>
          </a:p>
        </p:txBody>
      </p:sp>
    </p:spTree>
    <p:extLst>
      <p:ext uri="{BB962C8B-B14F-4D97-AF65-F5344CB8AC3E}">
        <p14:creationId xmlns:p14="http://schemas.microsoft.com/office/powerpoint/2010/main" val="2688302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Method of sensitivity analysis</a:t>
            </a:r>
          </a:p>
          <a:p>
            <a:pPr marL="171450" indent="-171450">
              <a:buFont typeface="Arial" panose="020B0604020202020204" pitchFamily="34" charset="0"/>
              <a:buChar char="•"/>
            </a:pPr>
            <a:r>
              <a:rPr lang="en-US" dirty="0"/>
              <a:t>Monte Carlo is very popular and trendy with the data scientists these days </a:t>
            </a:r>
          </a:p>
          <a:p>
            <a:pPr marL="171450" indent="-171450">
              <a:buFont typeface="Arial" panose="020B0604020202020204" pitchFamily="34" charset="0"/>
              <a:buChar char="•"/>
            </a:pPr>
            <a:r>
              <a:rPr lang="en-US" dirty="0"/>
              <a:t>Probabilistic sensitivity analysis is the standard of NICE in UK</a:t>
            </a:r>
          </a:p>
          <a:p>
            <a:pPr marL="171450" indent="-171450">
              <a:buFont typeface="Arial" panose="020B0604020202020204" pitchFamily="34" charset="0"/>
              <a:buChar char="•"/>
            </a:pPr>
            <a:r>
              <a:rPr lang="en-US" dirty="0"/>
              <a:t>On the other hand, the 2016 study by Younossi et al., “The value of cure associated with treating treatment-naïve chronic hepatitis C genotype 1: Are the new all-oral regimens good value to society?” only used a one-day deterministic sensitivity analysis, was published in </a:t>
            </a:r>
            <a:r>
              <a:rPr lang="en-US" b="0" i="1" u="sng" dirty="0"/>
              <a:t>Liver International </a:t>
            </a:r>
          </a:p>
          <a:p>
            <a:pPr marL="628650" lvl="1" indent="-171450">
              <a:buFont typeface="Arial" panose="020B0604020202020204" pitchFamily="34" charset="0"/>
              <a:buChar char="•"/>
            </a:pPr>
            <a:r>
              <a:rPr lang="en-US" sz="1200" b="0" i="1" u="none" strike="noStrike" kern="1200" baseline="0" dirty="0">
                <a:solidFill>
                  <a:schemeClr val="tx1"/>
                </a:solidFill>
                <a:latin typeface="+mn-lt"/>
                <a:ea typeface="+mn-ea"/>
                <a:cs typeface="+mn-cs"/>
              </a:rPr>
              <a:t>One-way deterministic sensitivity analyses explored a range of values for parameters previously determined to be key drivers of the model,</a:t>
            </a:r>
            <a:r>
              <a:rPr lang="en-US" sz="800" b="0" i="1" u="none" strike="noStrike" kern="1200" baseline="0" dirty="0">
                <a:solidFill>
                  <a:schemeClr val="tx1"/>
                </a:solidFill>
                <a:latin typeface="+mn-lt"/>
                <a:ea typeface="+mn-ea"/>
                <a:cs typeface="+mn-cs"/>
              </a:rPr>
              <a:t> </a:t>
            </a:r>
            <a:r>
              <a:rPr lang="en-US" sz="1200" b="1" i="1" u="none" strike="noStrike" kern="1200" baseline="0" dirty="0">
                <a:solidFill>
                  <a:schemeClr val="tx1"/>
                </a:solidFill>
                <a:latin typeface="+mn-lt"/>
                <a:ea typeface="+mn-ea"/>
                <a:cs typeface="+mn-cs"/>
              </a:rPr>
              <a:t>Sustained viral response rates were varied by ±10% from the base case and drug acquisition costs were varied by ±20% </a:t>
            </a:r>
            <a:r>
              <a:rPr lang="en-US" sz="1200" b="0" i="1" u="none" strike="noStrike" kern="1200" baseline="0" dirty="0">
                <a:solidFill>
                  <a:schemeClr val="tx1"/>
                </a:solidFill>
                <a:latin typeface="+mn-lt"/>
                <a:ea typeface="+mn-ea"/>
                <a:cs typeface="+mn-cs"/>
              </a:rPr>
              <a:t>from the base case to assess the impact of these parameters on the value of cure results.</a:t>
            </a:r>
            <a:endParaRPr lang="en-US" b="0" i="1" u="sng" dirty="0"/>
          </a:p>
        </p:txBody>
      </p:sp>
      <p:sp>
        <p:nvSpPr>
          <p:cNvPr id="4" name="Slide Number Placeholder 3"/>
          <p:cNvSpPr>
            <a:spLocks noGrp="1"/>
          </p:cNvSpPr>
          <p:nvPr>
            <p:ph type="sldNum" sz="quarter" idx="5"/>
          </p:nvPr>
        </p:nvSpPr>
        <p:spPr/>
        <p:txBody>
          <a:bodyPr/>
          <a:lstStyle/>
          <a:p>
            <a:fld id="{BD325472-D1A5-4265-99A4-2C5C2BC92D9E}" type="slidenum">
              <a:rPr lang="en-US" smtClean="0"/>
              <a:t>33</a:t>
            </a:fld>
            <a:endParaRPr lang="en-US"/>
          </a:p>
        </p:txBody>
      </p:sp>
    </p:spTree>
    <p:extLst>
      <p:ext uri="{BB962C8B-B14F-4D97-AF65-F5344CB8AC3E}">
        <p14:creationId xmlns:p14="http://schemas.microsoft.com/office/powerpoint/2010/main" val="3877645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PSA has become standard, for example, NICE in the UK requires manufacturers to conduct probabilistic </a:t>
            </a:r>
            <a:r>
              <a:rPr lang="en-US" dirty="0" err="1"/>
              <a:t>sensivity</a:t>
            </a:r>
            <a:r>
              <a:rPr lang="en-US" dirty="0"/>
              <a:t> analysis in their modelling. </a:t>
            </a:r>
          </a:p>
          <a:p>
            <a:r>
              <a:rPr lang="en-US" dirty="0"/>
              <a:t>By convention, 10,000 iterations (samples) are often undertaken </a:t>
            </a:r>
          </a:p>
        </p:txBody>
      </p:sp>
      <p:sp>
        <p:nvSpPr>
          <p:cNvPr id="4" name="Slide Number Placeholder 3"/>
          <p:cNvSpPr>
            <a:spLocks noGrp="1"/>
          </p:cNvSpPr>
          <p:nvPr>
            <p:ph type="sldNum" sz="quarter" idx="5"/>
          </p:nvPr>
        </p:nvSpPr>
        <p:spPr/>
        <p:txBody>
          <a:bodyPr/>
          <a:lstStyle/>
          <a:p>
            <a:fld id="{BD325472-D1A5-4265-99A4-2C5C2BC92D9E}" type="slidenum">
              <a:rPr lang="en-US" smtClean="0"/>
              <a:t>34</a:t>
            </a:fld>
            <a:endParaRPr lang="en-US"/>
          </a:p>
        </p:txBody>
      </p:sp>
    </p:spTree>
    <p:extLst>
      <p:ext uri="{BB962C8B-B14F-4D97-AF65-F5344CB8AC3E}">
        <p14:creationId xmlns:p14="http://schemas.microsoft.com/office/powerpoint/2010/main" val="67898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35</a:t>
            </a:fld>
            <a:endParaRPr lang="en-US"/>
          </a:p>
        </p:txBody>
      </p:sp>
    </p:spTree>
    <p:extLst>
      <p:ext uri="{BB962C8B-B14F-4D97-AF65-F5344CB8AC3E}">
        <p14:creationId xmlns:p14="http://schemas.microsoft.com/office/powerpoint/2010/main" val="2210603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AMP keeps me in Excel which is super tedious </a:t>
            </a:r>
          </a:p>
          <a:p>
            <a:r>
              <a:rPr lang="en-US" dirty="0"/>
              <a:t>Python is optimal but has a learning curve (patience and time) </a:t>
            </a:r>
          </a:p>
        </p:txBody>
      </p:sp>
      <p:sp>
        <p:nvSpPr>
          <p:cNvPr id="4" name="Slide Number Placeholder 3"/>
          <p:cNvSpPr>
            <a:spLocks noGrp="1"/>
          </p:cNvSpPr>
          <p:nvPr>
            <p:ph type="sldNum" sz="quarter" idx="5"/>
          </p:nvPr>
        </p:nvSpPr>
        <p:spPr/>
        <p:txBody>
          <a:bodyPr/>
          <a:lstStyle/>
          <a:p>
            <a:fld id="{BD325472-D1A5-4265-99A4-2C5C2BC92D9E}" type="slidenum">
              <a:rPr lang="en-US" smtClean="0"/>
              <a:t>36</a:t>
            </a:fld>
            <a:endParaRPr lang="en-US"/>
          </a:p>
        </p:txBody>
      </p:sp>
    </p:spTree>
    <p:extLst>
      <p:ext uri="{BB962C8B-B14F-4D97-AF65-F5344CB8AC3E}">
        <p14:creationId xmlns:p14="http://schemas.microsoft.com/office/powerpoint/2010/main" val="3670767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25472-D1A5-4265-99A4-2C5C2BC92D9E}" type="slidenum">
              <a:rPr lang="en-US" smtClean="0"/>
              <a:t>37</a:t>
            </a:fld>
            <a:endParaRPr lang="en-US"/>
          </a:p>
        </p:txBody>
      </p:sp>
    </p:spTree>
    <p:extLst>
      <p:ext uri="{BB962C8B-B14F-4D97-AF65-F5344CB8AC3E}">
        <p14:creationId xmlns:p14="http://schemas.microsoft.com/office/powerpoint/2010/main" val="1733235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that Monte Carlo/using another software can make this more feasible </a:t>
            </a:r>
          </a:p>
          <a:p>
            <a:endParaRPr lang="en-US" dirty="0"/>
          </a:p>
          <a:p>
            <a:r>
              <a:rPr lang="en-US" dirty="0"/>
              <a:t>Modelling multiple disease states in the same Markov will require each combination of different disease states to be represented as its own transition state </a:t>
            </a:r>
            <a:r>
              <a:rPr lang="en-US" dirty="0">
                <a:sym typeface="Wingdings" panose="05000000000000000000" pitchFamily="2" charset="2"/>
              </a:rPr>
              <a:t> could make the model unwieldy </a:t>
            </a:r>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39</a:t>
            </a:fld>
            <a:endParaRPr lang="en-US"/>
          </a:p>
        </p:txBody>
      </p:sp>
    </p:spTree>
    <p:extLst>
      <p:ext uri="{BB962C8B-B14F-4D97-AF65-F5344CB8AC3E}">
        <p14:creationId xmlns:p14="http://schemas.microsoft.com/office/powerpoint/2010/main" val="1208189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25472-D1A5-4265-99A4-2C5C2BC92D9E}" type="slidenum">
              <a:rPr lang="en-US" smtClean="0"/>
              <a:t>40</a:t>
            </a:fld>
            <a:endParaRPr lang="en-US"/>
          </a:p>
        </p:txBody>
      </p:sp>
    </p:spTree>
    <p:extLst>
      <p:ext uri="{BB962C8B-B14F-4D97-AF65-F5344CB8AC3E}">
        <p14:creationId xmlns:p14="http://schemas.microsoft.com/office/powerpoint/2010/main" val="334781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summer 2018, there are 48 NASH drugs in clinical trials: 14 at Phase 1, 30 at Phase 2, </a:t>
            </a:r>
            <a:r>
              <a:rPr lang="en-US" b="1" u="sng" dirty="0"/>
              <a:t>and 4 at Phase 3</a:t>
            </a:r>
          </a:p>
          <a:p>
            <a:r>
              <a:rPr lang="en-US" dirty="0"/>
              <a:t>&lt;https://www.biopharmadive.com/news/nash-drug-pipeline-market-liver-disease/523492/&gt;</a:t>
            </a:r>
          </a:p>
          <a:p>
            <a:endParaRPr lang="en-US" dirty="0"/>
          </a:p>
          <a:p>
            <a:r>
              <a:rPr lang="en-US" dirty="0"/>
              <a:t>OBETICHOLIC ACID (OCA) - In the FLINT trial, 45% of patients in the treatment arm had at least a 2-point improvement in the NAS without worsening of fibrosis, compared to only 21% in the placebo arm (</a:t>
            </a:r>
            <a:r>
              <a:rPr lang="en-US" b="1" dirty="0"/>
              <a:t>p = 0.0002</a:t>
            </a:r>
            <a:r>
              <a:rPr lang="en-US" dirty="0"/>
              <a:t>). Of note, the proportion of patients who achieved resolution of NASH (defined as either not NAFLD or NAFLD but not NASH) was not statistically different (22% for OCA vs. 13% for placebo, p = 0.08). Interestingly, OCA did have a beneficial impact on fibrosis (35% of patients in the treatment arm vs. 19% in the placebo arm had improvements in fibrosis, p = 0.004)</a:t>
            </a:r>
          </a:p>
          <a:p>
            <a:endParaRPr lang="en-US" dirty="0"/>
          </a:p>
          <a:p>
            <a:r>
              <a:rPr lang="en-US" sz="1200" kern="1200" dirty="0" err="1">
                <a:solidFill>
                  <a:schemeClr val="tx1"/>
                </a:solidFill>
                <a:effectLst/>
                <a:latin typeface="+mn-lt"/>
                <a:ea typeface="+mn-ea"/>
                <a:cs typeface="+mn-cs"/>
              </a:rPr>
              <a:t>Elafibranor</a:t>
            </a:r>
            <a:r>
              <a:rPr lang="en-US" sz="1200" kern="1200" dirty="0">
                <a:solidFill>
                  <a:schemeClr val="tx1"/>
                </a:solidFill>
                <a:effectLst/>
                <a:latin typeface="+mn-lt"/>
                <a:ea typeface="+mn-ea"/>
                <a:cs typeface="+mn-cs"/>
              </a:rPr>
              <a:t> significantly decreased total cholesterol, LDL-cholesterol, triglycerides, and increased HDL-cholesterol, and significantly improved glucose homeostasis (significant reductions in HbA1c and free fatty acids in diabetic patients</a:t>
            </a:r>
            <a:endParaRPr lang="en-US" dirty="0"/>
          </a:p>
          <a:p>
            <a:endParaRPr lang="en-US" dirty="0"/>
          </a:p>
        </p:txBody>
      </p:sp>
      <p:sp>
        <p:nvSpPr>
          <p:cNvPr id="4" name="Slide Number Placeholder 3"/>
          <p:cNvSpPr>
            <a:spLocks noGrp="1"/>
          </p:cNvSpPr>
          <p:nvPr>
            <p:ph type="sldNum" sz="quarter" idx="10"/>
          </p:nvPr>
        </p:nvSpPr>
        <p:spPr/>
        <p:txBody>
          <a:bodyPr/>
          <a:lstStyle/>
          <a:p>
            <a:fld id="{BD325472-D1A5-4265-99A4-2C5C2BC92D9E}" type="slidenum">
              <a:rPr lang="en-US" smtClean="0"/>
              <a:t>4</a:t>
            </a:fld>
            <a:endParaRPr lang="en-US"/>
          </a:p>
        </p:txBody>
      </p:sp>
    </p:spTree>
    <p:extLst>
      <p:ext uri="{BB962C8B-B14F-4D97-AF65-F5344CB8AC3E}">
        <p14:creationId xmlns:p14="http://schemas.microsoft.com/office/powerpoint/2010/main" val="2938403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CENICRIVIROR (CVC) </a:t>
            </a:r>
            <a:r>
              <a:rPr lang="en-US" sz="1200" u="sng" kern="1200" dirty="0">
                <a:solidFill>
                  <a:schemeClr val="tx1"/>
                </a:solidFill>
                <a:effectLst/>
                <a:latin typeface="+mn-lt"/>
                <a:ea typeface="+mn-ea"/>
                <a:cs typeface="+mn-cs"/>
              </a:rPr>
              <a:t>No difference in primary endpoint of a 2-point improvement</a:t>
            </a:r>
            <a:r>
              <a:rPr lang="en-US" sz="1200" kern="1200" dirty="0">
                <a:solidFill>
                  <a:schemeClr val="tx1"/>
                </a:solidFill>
                <a:effectLst/>
                <a:latin typeface="+mn-lt"/>
                <a:ea typeface="+mn-ea"/>
                <a:cs typeface="+mn-cs"/>
              </a:rPr>
              <a:t> in the NAS without worsening of fibrosis</a:t>
            </a:r>
          </a:p>
          <a:p>
            <a:endParaRPr lang="en-US" dirty="0"/>
          </a:p>
          <a:p>
            <a:r>
              <a:rPr lang="en-US" b="0" dirty="0">
                <a:latin typeface="Arial" panose="020B0604020202020204" pitchFamily="34" charset="0"/>
                <a:cs typeface="Arial" panose="020B0604020202020204" pitchFamily="34" charset="0"/>
              </a:rPr>
              <a:t>SELONSERTIB – only evaluated in 1 trial thus far, and that was in combination with another drug </a:t>
            </a:r>
            <a:r>
              <a:rPr lang="en-US" sz="1200" kern="1200" dirty="0" err="1">
                <a:solidFill>
                  <a:schemeClr val="tx1"/>
                </a:solidFill>
                <a:effectLst/>
                <a:latin typeface="+mn-lt"/>
                <a:ea typeface="+mn-ea"/>
                <a:cs typeface="+mn-cs"/>
              </a:rPr>
              <a:t>simtuzumab</a:t>
            </a:r>
            <a:r>
              <a:rPr lang="en-US" sz="1200" kern="1200" dirty="0">
                <a:solidFill>
                  <a:schemeClr val="tx1"/>
                </a:solidFill>
                <a:effectLst/>
                <a:latin typeface="+mn-lt"/>
                <a:ea typeface="+mn-ea"/>
                <a:cs typeface="+mn-cs"/>
              </a:rPr>
              <a:t>, which was found to have no effect </a:t>
            </a:r>
            <a:r>
              <a:rPr lang="en-US" sz="1200" kern="1200" dirty="0">
                <a:solidFill>
                  <a:schemeClr val="tx1"/>
                </a:solidFill>
                <a:effectLst/>
                <a:latin typeface="+mn-lt"/>
                <a:ea typeface="+mn-ea"/>
                <a:cs typeface="+mn-cs"/>
                <a:sym typeface="Wingdings" panose="05000000000000000000" pitchFamily="2" charset="2"/>
              </a:rPr>
              <a:t> no proper statistical analysis was undertaken, results were considered preliminary </a:t>
            </a:r>
            <a:endParaRPr lang="en-US" b="0" dirty="0"/>
          </a:p>
        </p:txBody>
      </p:sp>
      <p:sp>
        <p:nvSpPr>
          <p:cNvPr id="4" name="Slide Number Placeholder 3"/>
          <p:cNvSpPr>
            <a:spLocks noGrp="1"/>
          </p:cNvSpPr>
          <p:nvPr>
            <p:ph type="sldNum" sz="quarter" idx="5"/>
          </p:nvPr>
        </p:nvSpPr>
        <p:spPr/>
        <p:txBody>
          <a:bodyPr/>
          <a:lstStyle/>
          <a:p>
            <a:fld id="{BD325472-D1A5-4265-99A4-2C5C2BC92D9E}" type="slidenum">
              <a:rPr lang="en-US" smtClean="0"/>
              <a:t>5</a:t>
            </a:fld>
            <a:endParaRPr lang="en-US"/>
          </a:p>
        </p:txBody>
      </p:sp>
    </p:spTree>
    <p:extLst>
      <p:ext uri="{BB962C8B-B14F-4D97-AF65-F5344CB8AC3E}">
        <p14:creationId xmlns:p14="http://schemas.microsoft.com/office/powerpoint/2010/main" val="343530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separate system of scoring the features of nonalcoholic fatty liver disease (NAFLD) called the </a:t>
            </a:r>
            <a:r>
              <a:rPr lang="en-US" b="1" dirty="0"/>
              <a:t>NAFLD Activity Score (NAS) </a:t>
            </a:r>
            <a:r>
              <a:rPr lang="en-US" dirty="0"/>
              <a:t>was developed as a tool to measure changes in NAFLD during therapeutic trials. NAS was developed because the dichotomous assessment of NASH v no NASH was thought to fail to capture the value of lessened severity of NASH. </a:t>
            </a:r>
            <a:r>
              <a:rPr lang="en-US" b="1" dirty="0"/>
              <a:t>However, recent studies have conclusively shown that NAS does not correlate to long term morbidity and mortality. </a:t>
            </a:r>
          </a:p>
          <a:p>
            <a:endParaRPr lang="en-US" dirty="0"/>
          </a:p>
          <a:p>
            <a:r>
              <a:rPr lang="en-US" dirty="0"/>
              <a:t>Moreover, some studies have used NAS ≥ 5 as a surrogate for a histological diagnosis of NASH, which the NAS was never designed to be used for and has been shown to poorly correlate to. </a:t>
            </a:r>
          </a:p>
          <a:p>
            <a:endParaRPr lang="en-US" sz="1200" kern="1200" dirty="0">
              <a:solidFill>
                <a:schemeClr val="tx1"/>
              </a:solidFill>
              <a:latin typeface="+mn-lt"/>
              <a:ea typeface="+mn-ea"/>
              <a:cs typeface="+mn-cs"/>
            </a:endParaRPr>
          </a:p>
          <a:p>
            <a:r>
              <a:rPr lang="en-US" b="0" dirty="0"/>
              <a:t>Brunt EM, Kleiner DE, Wilson LA, et al. Nonalcoholic fatty liver disease (NAFLD) activity score and the histopathologic diagnosis in NAFLD: distinct clinicopathologic meanings. Hepatology. 2011;53:810-820.</a:t>
            </a:r>
          </a:p>
        </p:txBody>
      </p:sp>
      <p:sp>
        <p:nvSpPr>
          <p:cNvPr id="4" name="Slide Number Placeholder 3"/>
          <p:cNvSpPr>
            <a:spLocks noGrp="1"/>
          </p:cNvSpPr>
          <p:nvPr>
            <p:ph type="sldNum" sz="quarter" idx="5"/>
          </p:nvPr>
        </p:nvSpPr>
        <p:spPr/>
        <p:txBody>
          <a:bodyPr/>
          <a:lstStyle/>
          <a:p>
            <a:fld id="{BD325472-D1A5-4265-99A4-2C5C2BC92D9E}" type="slidenum">
              <a:rPr lang="en-US" smtClean="0"/>
              <a:t>6</a:t>
            </a:fld>
            <a:endParaRPr lang="en-US"/>
          </a:p>
        </p:txBody>
      </p:sp>
    </p:spTree>
    <p:extLst>
      <p:ext uri="{BB962C8B-B14F-4D97-AF65-F5344CB8AC3E}">
        <p14:creationId xmlns:p14="http://schemas.microsoft.com/office/powerpoint/2010/main" val="392547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hepatologists go so far as to dismiss NASH as not a “real” disease </a:t>
            </a:r>
          </a:p>
        </p:txBody>
      </p:sp>
      <p:sp>
        <p:nvSpPr>
          <p:cNvPr id="4" name="Slide Number Placeholder 3"/>
          <p:cNvSpPr>
            <a:spLocks noGrp="1"/>
          </p:cNvSpPr>
          <p:nvPr>
            <p:ph type="sldNum" sz="quarter" idx="10"/>
          </p:nvPr>
        </p:nvSpPr>
        <p:spPr/>
        <p:txBody>
          <a:bodyPr/>
          <a:lstStyle/>
          <a:p>
            <a:fld id="{BD325472-D1A5-4265-99A4-2C5C2BC92D9E}" type="slidenum">
              <a:rPr lang="en-US" smtClean="0"/>
              <a:t>7</a:t>
            </a:fld>
            <a:endParaRPr lang="en-US"/>
          </a:p>
        </p:txBody>
      </p:sp>
    </p:spTree>
    <p:extLst>
      <p:ext uri="{BB962C8B-B14F-4D97-AF65-F5344CB8AC3E}">
        <p14:creationId xmlns:p14="http://schemas.microsoft.com/office/powerpoint/2010/main" val="1061804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It appears with disease progression over time, there is a decrease in in NAS simultaneously with a worsening of fibrosis, thereby decreasing the accuracy of diagnosing NASH based on NAS CRN score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D325472-D1A5-4265-99A4-2C5C2BC92D9E}" type="slidenum">
              <a:rPr lang="en-US" smtClean="0"/>
              <a:t>8</a:t>
            </a:fld>
            <a:endParaRPr lang="en-US"/>
          </a:p>
        </p:txBody>
      </p:sp>
    </p:spTree>
    <p:extLst>
      <p:ext uri="{BB962C8B-B14F-4D97-AF65-F5344CB8AC3E}">
        <p14:creationId xmlns:p14="http://schemas.microsoft.com/office/powerpoint/2010/main" val="2331635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Vitamin E, pioglitazone, and </a:t>
            </a:r>
            <a:r>
              <a:rPr lang="en-US" dirty="0" err="1"/>
              <a:t>selonsertib</a:t>
            </a:r>
            <a:r>
              <a:rPr lang="en-US" dirty="0"/>
              <a:t> have not been shown to affect fibrosis progression</a:t>
            </a:r>
          </a:p>
        </p:txBody>
      </p:sp>
      <p:sp>
        <p:nvSpPr>
          <p:cNvPr id="4" name="Slide Number Placeholder 3"/>
          <p:cNvSpPr>
            <a:spLocks noGrp="1"/>
          </p:cNvSpPr>
          <p:nvPr>
            <p:ph type="sldNum" sz="quarter" idx="5"/>
          </p:nvPr>
        </p:nvSpPr>
        <p:spPr/>
        <p:txBody>
          <a:bodyPr/>
          <a:lstStyle/>
          <a:p>
            <a:fld id="{BD325472-D1A5-4265-99A4-2C5C2BC92D9E}" type="slidenum">
              <a:rPr lang="en-US" smtClean="0"/>
              <a:t>9</a:t>
            </a:fld>
            <a:endParaRPr lang="en-US"/>
          </a:p>
        </p:txBody>
      </p:sp>
    </p:spTree>
    <p:extLst>
      <p:ext uri="{BB962C8B-B14F-4D97-AF65-F5344CB8AC3E}">
        <p14:creationId xmlns:p14="http://schemas.microsoft.com/office/powerpoint/2010/main" val="3299836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9464-8D6C-43BA-89EC-8162D36B0E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F54664-784C-4F53-8717-5052DF3DDB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E71DBA-56B8-4DAA-BD0C-264768D40AD5}"/>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5" name="Footer Placeholder 4">
            <a:extLst>
              <a:ext uri="{FF2B5EF4-FFF2-40B4-BE49-F238E27FC236}">
                <a16:creationId xmlns:a16="http://schemas.microsoft.com/office/drawing/2014/main" id="{8733F40C-630C-4526-9C6B-8E7CA8ABA3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D12D6-20E7-428E-BE32-D81DC47E359C}"/>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292651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8FF2-F987-4848-AD09-B975436F9B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2D1ABB-2C50-4C79-B162-7950FF7882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CA664-898A-4D9B-A231-621FB9D3E37F}"/>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5" name="Footer Placeholder 4">
            <a:extLst>
              <a:ext uri="{FF2B5EF4-FFF2-40B4-BE49-F238E27FC236}">
                <a16:creationId xmlns:a16="http://schemas.microsoft.com/office/drawing/2014/main" id="{9F7B9046-7B64-4D46-A68F-3C1BB8B55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6E53-107D-437F-B524-BBE95ECCEE95}"/>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541394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E8737-5857-4221-935B-4022E40738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898E09-6B8B-4BEA-AC29-300D67C4B02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92331-48EA-4FEB-991F-48B04654A486}"/>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5" name="Footer Placeholder 4">
            <a:extLst>
              <a:ext uri="{FF2B5EF4-FFF2-40B4-BE49-F238E27FC236}">
                <a16:creationId xmlns:a16="http://schemas.microsoft.com/office/drawing/2014/main" id="{8F676E97-5F1C-491B-B862-8D79A0127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2B2B8-FE14-4215-A8DF-76D7BAC36DF3}"/>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118147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341F-FD9B-4EDA-81DB-9C4CE03532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5CCABE-1EB2-47B1-BE46-612086FDB4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ADA99-C4E4-4EB6-93CC-FE80F6704338}"/>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5" name="Footer Placeholder 4">
            <a:extLst>
              <a:ext uri="{FF2B5EF4-FFF2-40B4-BE49-F238E27FC236}">
                <a16:creationId xmlns:a16="http://schemas.microsoft.com/office/drawing/2014/main" id="{F170B27F-146D-4FF9-B87B-E65B59BD5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BFD74-28B6-40B2-AD0F-8AC259D8BDDF}"/>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24551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C123-5163-4919-896E-DDFB2CEDB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B75D88-8388-45BA-A083-5730873C99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D350F2-5BDC-4E49-9484-1FE02FC3795E}"/>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5" name="Footer Placeholder 4">
            <a:extLst>
              <a:ext uri="{FF2B5EF4-FFF2-40B4-BE49-F238E27FC236}">
                <a16:creationId xmlns:a16="http://schemas.microsoft.com/office/drawing/2014/main" id="{7EEFF1F5-6A20-42A2-961E-713BA81DEF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BD9AE-4083-401C-B39C-08E44F820250}"/>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2391389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26BF-3138-4BCB-BC2B-29381DA510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FD8E68-2B46-4862-A410-1E67210FB6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6B6A82-4157-499C-8C4A-74FDA50C39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08111C-FDD2-4611-81E1-A6F6209A3E2A}"/>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6" name="Footer Placeholder 5">
            <a:extLst>
              <a:ext uri="{FF2B5EF4-FFF2-40B4-BE49-F238E27FC236}">
                <a16:creationId xmlns:a16="http://schemas.microsoft.com/office/drawing/2014/main" id="{6B2E17ED-49DD-45E0-8B61-DB2773226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001CC4-5335-49CE-AB3F-7DF2F705EE2F}"/>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918408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440-3FCA-4E64-996A-9B93CD3811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E1B75D-7E98-45B7-B268-084AC69A76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143F649-FB98-4655-B826-4F3CC44639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3D82FB-FA61-4E31-990B-48904341D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06E6B3-CEC7-4FB8-82F3-49BDCDF6C7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8B8FD4-76EB-4F9D-A715-E1AA2764D12E}"/>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8" name="Footer Placeholder 7">
            <a:extLst>
              <a:ext uri="{FF2B5EF4-FFF2-40B4-BE49-F238E27FC236}">
                <a16:creationId xmlns:a16="http://schemas.microsoft.com/office/drawing/2014/main" id="{A1D37254-B864-4A8A-B006-9BC773E884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5C2A40-25CD-416B-999D-0A3B7C33DC59}"/>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337207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CF15-747E-4440-AD48-A81FEE3989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7AF060-F7A8-44DC-8A23-EAF6038B777B}"/>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4" name="Footer Placeholder 3">
            <a:extLst>
              <a:ext uri="{FF2B5EF4-FFF2-40B4-BE49-F238E27FC236}">
                <a16:creationId xmlns:a16="http://schemas.microsoft.com/office/drawing/2014/main" id="{8B43A6F1-537C-49DC-BFB9-35913D8F90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63A8F5-3104-40F4-BDD0-61E9D1906A3A}"/>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170693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2B87E5-A32F-453C-BFD5-1B80BF5C9548}"/>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3" name="Footer Placeholder 2">
            <a:extLst>
              <a:ext uri="{FF2B5EF4-FFF2-40B4-BE49-F238E27FC236}">
                <a16:creationId xmlns:a16="http://schemas.microsoft.com/office/drawing/2014/main" id="{6DE87B33-8970-462E-9970-D6A779CA29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F29AA7-E638-4945-A9C2-B6854408CEB5}"/>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1433791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5E81-178E-439D-AB71-91C7084E6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9E2ABE-F38A-4B14-86DC-5F994C78F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B43B5C-AAB1-4E94-B6AE-ED1A6B44F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279F00-FF03-4878-8C7C-2DA50096CC1B}"/>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6" name="Footer Placeholder 5">
            <a:extLst>
              <a:ext uri="{FF2B5EF4-FFF2-40B4-BE49-F238E27FC236}">
                <a16:creationId xmlns:a16="http://schemas.microsoft.com/office/drawing/2014/main" id="{437AC9ED-0559-40CD-9CC5-3AF7102A95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B2FC2D-5728-4122-8E6F-A5D135402215}"/>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1122098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D96D-F718-485A-BCC0-50CF155D27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3B5554-0268-4BA2-B377-58ACAC3558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CCE65D-FF2D-4F8F-9ADC-2349D5D23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2B5065-83F6-42A2-B8D9-52183B401746}"/>
              </a:ext>
            </a:extLst>
          </p:cNvPr>
          <p:cNvSpPr>
            <a:spLocks noGrp="1"/>
          </p:cNvSpPr>
          <p:nvPr>
            <p:ph type="dt" sz="half" idx="10"/>
          </p:nvPr>
        </p:nvSpPr>
        <p:spPr/>
        <p:txBody>
          <a:bodyPr/>
          <a:lstStyle/>
          <a:p>
            <a:fld id="{2FEC3F57-0A33-4393-AACC-B38153494C30}" type="datetimeFigureOut">
              <a:rPr lang="en-US" smtClean="0"/>
              <a:t>10/14/2018</a:t>
            </a:fld>
            <a:endParaRPr lang="en-US"/>
          </a:p>
        </p:txBody>
      </p:sp>
      <p:sp>
        <p:nvSpPr>
          <p:cNvPr id="6" name="Footer Placeholder 5">
            <a:extLst>
              <a:ext uri="{FF2B5EF4-FFF2-40B4-BE49-F238E27FC236}">
                <a16:creationId xmlns:a16="http://schemas.microsoft.com/office/drawing/2014/main" id="{74A420FA-3E1E-433F-A6FF-3A2057B9E9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A5B527-36E9-4C52-9C27-08F633B0EAF7}"/>
              </a:ext>
            </a:extLst>
          </p:cNvPr>
          <p:cNvSpPr>
            <a:spLocks noGrp="1"/>
          </p:cNvSpPr>
          <p:nvPr>
            <p:ph type="sldNum" sz="quarter" idx="12"/>
          </p:nvPr>
        </p:nvSpPr>
        <p:spPr/>
        <p:txBody>
          <a:bodyPr/>
          <a:lstStyle/>
          <a:p>
            <a:fld id="{332D3D58-FD21-41F0-A85A-12842B0371DE}" type="slidenum">
              <a:rPr lang="en-US" smtClean="0"/>
              <a:t>‹#›</a:t>
            </a:fld>
            <a:endParaRPr lang="en-US"/>
          </a:p>
        </p:txBody>
      </p:sp>
    </p:spTree>
    <p:extLst>
      <p:ext uri="{BB962C8B-B14F-4D97-AF65-F5344CB8AC3E}">
        <p14:creationId xmlns:p14="http://schemas.microsoft.com/office/powerpoint/2010/main" val="39669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3FC45E-8080-4F57-9B80-99C458B630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70583F-60E1-4180-8DD8-BE8930B908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0785A-02FB-4EB0-A082-5A58D3EE07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EC3F57-0A33-4393-AACC-B38153494C30}" type="datetimeFigureOut">
              <a:rPr lang="en-US" smtClean="0"/>
              <a:t>10/14/2018</a:t>
            </a:fld>
            <a:endParaRPr lang="en-US"/>
          </a:p>
        </p:txBody>
      </p:sp>
      <p:sp>
        <p:nvSpPr>
          <p:cNvPr id="5" name="Footer Placeholder 4">
            <a:extLst>
              <a:ext uri="{FF2B5EF4-FFF2-40B4-BE49-F238E27FC236}">
                <a16:creationId xmlns:a16="http://schemas.microsoft.com/office/drawing/2014/main" id="{0B79FBFB-AEE5-46D7-A0C2-2FA7757D92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C173FB-D30C-4CC3-82A7-65EE3379B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2D3D58-FD21-41F0-A85A-12842B0371DE}" type="slidenum">
              <a:rPr lang="en-US" smtClean="0"/>
              <a:t>‹#›</a:t>
            </a:fld>
            <a:endParaRPr lang="en-US"/>
          </a:p>
        </p:txBody>
      </p:sp>
    </p:spTree>
    <p:extLst>
      <p:ext uri="{BB962C8B-B14F-4D97-AF65-F5344CB8AC3E}">
        <p14:creationId xmlns:p14="http://schemas.microsoft.com/office/powerpoint/2010/main" val="2392989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halfhill.com/inflation_js.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F700-0EA9-4BA4-8EEE-7AE6D7325D79}"/>
              </a:ext>
            </a:extLst>
          </p:cNvPr>
          <p:cNvSpPr>
            <a:spLocks noGrp="1"/>
          </p:cNvSpPr>
          <p:nvPr>
            <p:ph type="ctrTitle"/>
          </p:nvPr>
        </p:nvSpPr>
        <p:spPr>
          <a:xfrm>
            <a:off x="983671" y="0"/>
            <a:ext cx="10224655" cy="2078182"/>
          </a:xfrm>
        </p:spPr>
        <p:txBody>
          <a:bodyPr>
            <a:normAutofit fontScale="90000"/>
          </a:bodyPr>
          <a:lstStyle/>
          <a:p>
            <a:r>
              <a:rPr lang="en-US" b="1" dirty="0">
                <a:latin typeface="Arial" panose="020B0604020202020204" pitchFamily="34" charset="0"/>
                <a:cs typeface="Arial" panose="020B0604020202020204" pitchFamily="34" charset="0"/>
              </a:rPr>
              <a:t>A cost-utility analysis of treatments for NAFLD/NASH </a:t>
            </a:r>
          </a:p>
        </p:txBody>
      </p:sp>
      <p:pic>
        <p:nvPicPr>
          <p:cNvPr id="4" name="Picture 3">
            <a:extLst>
              <a:ext uri="{FF2B5EF4-FFF2-40B4-BE49-F238E27FC236}">
                <a16:creationId xmlns:a16="http://schemas.microsoft.com/office/drawing/2014/main" id="{18F8E17C-D48C-45F8-84FF-B02347BC6CCE}"/>
              </a:ext>
            </a:extLst>
          </p:cNvPr>
          <p:cNvPicPr>
            <a:picLocks noChangeAspect="1"/>
          </p:cNvPicPr>
          <p:nvPr/>
        </p:nvPicPr>
        <p:blipFill rotWithShape="1">
          <a:blip r:embed="rId3"/>
          <a:srcRect b="69855"/>
          <a:stretch/>
        </p:blipFill>
        <p:spPr>
          <a:xfrm>
            <a:off x="193136" y="2421099"/>
            <a:ext cx="11805723" cy="3392556"/>
          </a:xfrm>
          <a:prstGeom prst="rect">
            <a:avLst/>
          </a:prstGeom>
        </p:spPr>
      </p:pic>
      <p:sp>
        <p:nvSpPr>
          <p:cNvPr id="5" name="TextBox 4">
            <a:extLst>
              <a:ext uri="{FF2B5EF4-FFF2-40B4-BE49-F238E27FC236}">
                <a16:creationId xmlns:a16="http://schemas.microsoft.com/office/drawing/2014/main" id="{D942891A-BC3A-474E-B20A-69B98C3188E8}"/>
              </a:ext>
            </a:extLst>
          </p:cNvPr>
          <p:cNvSpPr txBox="1"/>
          <p:nvPr/>
        </p:nvSpPr>
        <p:spPr>
          <a:xfrm>
            <a:off x="513347" y="6369510"/>
            <a:ext cx="1167865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Figure from </a:t>
            </a:r>
            <a:r>
              <a:rPr lang="en-US" sz="1400" b="1" dirty="0">
                <a:latin typeface="Arial" panose="020B0604020202020204" pitchFamily="34" charset="0"/>
                <a:cs typeface="Arial" panose="020B0604020202020204" pitchFamily="34" charset="0"/>
              </a:rPr>
              <a:t>Cohen JC, Horton JD, Hobbs HH. Human Fatty Liver Disease: Old Questions and New Insights. </a:t>
            </a:r>
            <a:r>
              <a:rPr lang="en-US" sz="1400" b="1" i="1" dirty="0">
                <a:latin typeface="Arial" panose="020B0604020202020204" pitchFamily="34" charset="0"/>
                <a:cs typeface="Arial" panose="020B0604020202020204" pitchFamily="34" charset="0"/>
              </a:rPr>
              <a:t>Science</a:t>
            </a:r>
            <a:r>
              <a:rPr lang="en-US" sz="1400" b="1" dirty="0">
                <a:latin typeface="Arial" panose="020B0604020202020204" pitchFamily="34" charset="0"/>
                <a:cs typeface="Arial" panose="020B0604020202020204" pitchFamily="34" charset="0"/>
              </a:rPr>
              <a:t>. 2011;332:1519-1523.</a:t>
            </a:r>
          </a:p>
        </p:txBody>
      </p:sp>
    </p:spTree>
    <p:extLst>
      <p:ext uri="{BB962C8B-B14F-4D97-AF65-F5344CB8AC3E}">
        <p14:creationId xmlns:p14="http://schemas.microsoft.com/office/powerpoint/2010/main" val="1431378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BD72-FF5C-435B-BED8-5D88D6A8B4E2}"/>
              </a:ext>
            </a:extLst>
          </p:cNvPr>
          <p:cNvSpPr>
            <a:spLocks noGrp="1"/>
          </p:cNvSpPr>
          <p:nvPr>
            <p:ph type="title"/>
          </p:nvPr>
        </p:nvSpPr>
        <p:spPr>
          <a:xfrm>
            <a:off x="838200" y="59196"/>
            <a:ext cx="10515600" cy="1041032"/>
          </a:xfrm>
        </p:spPr>
        <p:txBody>
          <a:bodyPr>
            <a:normAutofit/>
          </a:bodyPr>
          <a:lstStyle/>
          <a:p>
            <a:pPr algn="ctr"/>
            <a:r>
              <a:rPr lang="en-US" sz="4000" b="1" u="sng" dirty="0">
                <a:latin typeface="Arial" panose="020B0604020202020204" pitchFamily="34" charset="0"/>
                <a:cs typeface="Arial" panose="020B0604020202020204" pitchFamily="34" charset="0"/>
              </a:rPr>
              <a:t>Markov Pharmacoeconomic analysis </a:t>
            </a:r>
          </a:p>
        </p:txBody>
      </p:sp>
      <p:sp>
        <p:nvSpPr>
          <p:cNvPr id="3" name="Content Placeholder 2">
            <a:extLst>
              <a:ext uri="{FF2B5EF4-FFF2-40B4-BE49-F238E27FC236}">
                <a16:creationId xmlns:a16="http://schemas.microsoft.com/office/drawing/2014/main" id="{F40EBFE4-5E93-49CA-9602-CB01DC93E62B}"/>
              </a:ext>
            </a:extLst>
          </p:cNvPr>
          <p:cNvSpPr>
            <a:spLocks noGrp="1"/>
          </p:cNvSpPr>
          <p:nvPr>
            <p:ph idx="1"/>
          </p:nvPr>
        </p:nvSpPr>
        <p:spPr>
          <a:xfrm>
            <a:off x="323850" y="1236133"/>
            <a:ext cx="11544300" cy="5424649"/>
          </a:xfrm>
        </p:spPr>
        <p:txBody>
          <a:bodyPr>
            <a:normAutofit fontScale="85000" lnSpcReduction="20000"/>
          </a:bodyPr>
          <a:lstStyle/>
          <a:p>
            <a:r>
              <a:rPr lang="en-US" b="1" dirty="0">
                <a:latin typeface="Arial" panose="020B0604020202020204" pitchFamily="34" charset="0"/>
                <a:cs typeface="Arial" panose="020B0604020202020204" pitchFamily="34" charset="0"/>
              </a:rPr>
              <a:t>Markov modeling </a:t>
            </a:r>
            <a:r>
              <a:rPr lang="en-US" dirty="0">
                <a:latin typeface="Arial" panose="020B0604020202020204" pitchFamily="34" charset="0"/>
                <a:cs typeface="Arial" panose="020B0604020202020204" pitchFamily="34" charset="0"/>
              </a:rPr>
              <a:t>is a type of modeling used for cost-utility analysis </a:t>
            </a:r>
          </a:p>
          <a:p>
            <a:r>
              <a:rPr lang="en-US" dirty="0">
                <a:latin typeface="Arial" panose="020B0604020202020204" pitchFamily="34" charset="0"/>
                <a:cs typeface="Arial" panose="020B0604020202020204" pitchFamily="34" charset="0"/>
              </a:rPr>
              <a:t>Uses a series of </a:t>
            </a:r>
            <a:r>
              <a:rPr lang="en-US" b="1" dirty="0">
                <a:latin typeface="Arial" panose="020B0604020202020204" pitchFamily="34" charset="0"/>
                <a:cs typeface="Arial" panose="020B0604020202020204" pitchFamily="34" charset="0"/>
              </a:rPr>
              <a:t>transition probabilities </a:t>
            </a:r>
            <a:r>
              <a:rPr lang="en-US" dirty="0">
                <a:latin typeface="Arial" panose="020B0604020202020204" pitchFamily="34" charset="0"/>
                <a:cs typeface="Arial" panose="020B0604020202020204" pitchFamily="34" charset="0"/>
              </a:rPr>
              <a:t>to simulate the disease progression of a cohort of patients over time, given their baseline disease distribution </a:t>
            </a:r>
          </a:p>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time horizon </a:t>
            </a:r>
            <a:r>
              <a:rPr lang="en-US" dirty="0">
                <a:latin typeface="Arial" panose="020B0604020202020204" pitchFamily="34" charset="0"/>
                <a:cs typeface="Arial" panose="020B0604020202020204" pitchFamily="34" charset="0"/>
              </a:rPr>
              <a:t>of interest must be specified </a:t>
            </a:r>
          </a:p>
          <a:p>
            <a:pPr lvl="1"/>
            <a:r>
              <a:rPr lang="en-US" sz="2800" dirty="0">
                <a:latin typeface="Arial" panose="020B0604020202020204" pitchFamily="34" charset="0"/>
                <a:cs typeface="Arial" panose="020B0604020202020204" pitchFamily="34" charset="0"/>
              </a:rPr>
              <a:t>For clinicians, a lifetime time horizon is of particular interest in maximizing patients’ clinical outcomes</a:t>
            </a:r>
          </a:p>
          <a:p>
            <a:pPr lvl="1"/>
            <a:r>
              <a:rPr lang="en-US" sz="2800" dirty="0">
                <a:latin typeface="Arial" panose="020B0604020202020204" pitchFamily="34" charset="0"/>
                <a:cs typeface="Arial" panose="020B0604020202020204" pitchFamily="34" charset="0"/>
              </a:rPr>
              <a:t>For payers, a 5- or 10-year time horizon may be of greater interest </a:t>
            </a:r>
          </a:p>
          <a:p>
            <a:r>
              <a:rPr lang="en-US" dirty="0">
                <a:latin typeface="Arial" panose="020B0604020202020204" pitchFamily="34" charset="0"/>
                <a:cs typeface="Arial" panose="020B0604020202020204" pitchFamily="34" charset="0"/>
              </a:rPr>
              <a:t>Costs are assigned to each disease state and total costs of care are calculated </a:t>
            </a:r>
          </a:p>
          <a:p>
            <a:r>
              <a:rPr lang="en-US" dirty="0">
                <a:latin typeface="Arial" panose="020B0604020202020204" pitchFamily="34" charset="0"/>
                <a:cs typeface="Arial" panose="020B0604020202020204" pitchFamily="34" charset="0"/>
              </a:rPr>
              <a:t>By measuring the life years of the control population and modifying transition probabilities to reflect treatment effects, we are able to calculate </a:t>
            </a:r>
            <a:r>
              <a:rPr lang="en-US" b="1" dirty="0">
                <a:latin typeface="Arial" panose="020B0604020202020204" pitchFamily="34" charset="0"/>
                <a:cs typeface="Arial" panose="020B0604020202020204" pitchFamily="34" charset="0"/>
              </a:rPr>
              <a:t>life-years gained</a:t>
            </a:r>
            <a:r>
              <a:rPr lang="en-US" dirty="0">
                <a:latin typeface="Arial" panose="020B0604020202020204" pitchFamily="34" charset="0"/>
                <a:cs typeface="Arial" panose="020B0604020202020204" pitchFamily="34" charset="0"/>
              </a:rPr>
              <a:t>, and therefore assess the </a:t>
            </a:r>
            <a:r>
              <a:rPr lang="en-US" b="1" dirty="0">
                <a:latin typeface="Arial" panose="020B0604020202020204" pitchFamily="34" charset="0"/>
                <a:cs typeface="Arial" panose="020B0604020202020204" pitchFamily="34" charset="0"/>
              </a:rPr>
              <a:t>cost per life year gained</a:t>
            </a:r>
          </a:p>
          <a:p>
            <a:pPr lvl="1"/>
            <a:r>
              <a:rPr lang="en-US" sz="2800" b="1" dirty="0">
                <a:latin typeface="Arial" panose="020B0604020202020204" pitchFamily="34" charset="0"/>
                <a:cs typeface="Arial" panose="020B0604020202020204" pitchFamily="34" charset="0"/>
              </a:rPr>
              <a:t>Cost savings </a:t>
            </a:r>
            <a:r>
              <a:rPr lang="en-US" sz="2800" dirty="0">
                <a:latin typeface="Arial" panose="020B0604020202020204" pitchFamily="34" charset="0"/>
                <a:cs typeface="Arial" panose="020B0604020202020204" pitchFamily="34" charset="0"/>
              </a:rPr>
              <a:t>are calculated when the cost of the treatment is less than the costs saved by averting disease progression/death over a time horizon </a:t>
            </a:r>
            <a:endParaRPr lang="en-US" sz="2800"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Life years are adjusted for quality of life at advanced disease states using standard quality-adjustment coefficients (called </a:t>
            </a:r>
            <a:r>
              <a:rPr lang="en-US" b="1" dirty="0">
                <a:latin typeface="Arial" panose="020B0604020202020204" pitchFamily="34" charset="0"/>
                <a:cs typeface="Arial" panose="020B0604020202020204" pitchFamily="34" charset="0"/>
              </a:rPr>
              <a:t>utility values</a:t>
            </a:r>
            <a:r>
              <a:rPr lang="en-US" dirty="0">
                <a:latin typeface="Arial" panose="020B0604020202020204" pitchFamily="34" charset="0"/>
                <a:cs typeface="Arial" panose="020B0604020202020204" pitchFamily="34" charset="0"/>
              </a:rPr>
              <a:t>)  from patient-reported survey data </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796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141F7-EFDE-4334-8D24-8F49731185C6}"/>
              </a:ext>
            </a:extLst>
          </p:cNvPr>
          <p:cNvSpPr>
            <a:spLocks noGrp="1"/>
          </p:cNvSpPr>
          <p:nvPr>
            <p:ph type="title"/>
          </p:nvPr>
        </p:nvSpPr>
        <p:spPr>
          <a:xfrm>
            <a:off x="838200" y="0"/>
            <a:ext cx="10515600" cy="1265266"/>
          </a:xfrm>
        </p:spPr>
        <p:txBody>
          <a:bodyPr>
            <a:normAutofit/>
          </a:bodyPr>
          <a:lstStyle/>
          <a:p>
            <a:pPr algn="ctr"/>
            <a:r>
              <a:rPr lang="en-US" sz="4000" b="1" u="sng" dirty="0">
                <a:latin typeface="Arial" panose="020B0604020202020204" pitchFamily="34" charset="0"/>
                <a:cs typeface="Arial" panose="020B0604020202020204" pitchFamily="34" charset="0"/>
              </a:rPr>
              <a:t>Characteristics of a Markov modeling </a:t>
            </a:r>
            <a:endParaRPr lang="en-US" dirty="0"/>
          </a:p>
        </p:txBody>
      </p:sp>
      <p:sp>
        <p:nvSpPr>
          <p:cNvPr id="3" name="Content Placeholder 2">
            <a:extLst>
              <a:ext uri="{FF2B5EF4-FFF2-40B4-BE49-F238E27FC236}">
                <a16:creationId xmlns:a16="http://schemas.microsoft.com/office/drawing/2014/main" id="{817FE850-3983-4E01-83B5-981BD45188EC}"/>
              </a:ext>
            </a:extLst>
          </p:cNvPr>
          <p:cNvSpPr>
            <a:spLocks noGrp="1"/>
          </p:cNvSpPr>
          <p:nvPr>
            <p:ph idx="1"/>
          </p:nvPr>
        </p:nvSpPr>
        <p:spPr>
          <a:xfrm>
            <a:off x="432262" y="1078508"/>
            <a:ext cx="11305309" cy="5033385"/>
          </a:xfrm>
        </p:spPr>
        <p:txBody>
          <a:bodyPr/>
          <a:lstStyle/>
          <a:p>
            <a:r>
              <a:rPr lang="en-US" sz="3200" dirty="0">
                <a:latin typeface="Arial" panose="020B0604020202020204" pitchFamily="34" charset="0"/>
                <a:cs typeface="Arial" panose="020B0604020202020204" pitchFamily="34" charset="0"/>
              </a:rPr>
              <a:t>Individuals are placed in one of a set of mutually exclusive disease states</a:t>
            </a:r>
          </a:p>
          <a:p>
            <a:r>
              <a:rPr lang="en-US" sz="3200" dirty="0">
                <a:latin typeface="Arial" panose="020B0604020202020204" pitchFamily="34" charset="0"/>
                <a:cs typeface="Arial" panose="020B0604020202020204" pitchFamily="34" charset="0"/>
              </a:rPr>
              <a:t>No memory – transition probability depends only on current, not past states </a:t>
            </a:r>
          </a:p>
          <a:p>
            <a:pPr lvl="1"/>
            <a:r>
              <a:rPr lang="en-US" sz="2800" i="1" dirty="0">
                <a:latin typeface="Arial" panose="020B0604020202020204" pitchFamily="34" charset="0"/>
                <a:cs typeface="Arial" panose="020B0604020202020204" pitchFamily="34" charset="0"/>
              </a:rPr>
              <a:t>Markov assumption</a:t>
            </a:r>
          </a:p>
          <a:p>
            <a:r>
              <a:rPr lang="en-US" sz="3200" dirty="0">
                <a:latin typeface="Arial" panose="020B0604020202020204" pitchFamily="34" charset="0"/>
                <a:cs typeface="Arial" panose="020B0604020202020204" pitchFamily="34" charset="0"/>
              </a:rPr>
              <a:t>Final absorbing event – death </a:t>
            </a:r>
          </a:p>
          <a:p>
            <a:r>
              <a:rPr lang="en-US" sz="3200" dirty="0">
                <a:latin typeface="Arial" panose="020B0604020202020204" pitchFamily="34" charset="0"/>
                <a:cs typeface="Arial" panose="020B0604020202020204" pitchFamily="34" charset="0"/>
              </a:rPr>
              <a:t>Discounting is conventional</a:t>
            </a:r>
          </a:p>
          <a:p>
            <a:pPr lvl="1"/>
            <a:r>
              <a:rPr lang="en-US" sz="2800" dirty="0">
                <a:latin typeface="Arial" panose="020B0604020202020204" pitchFamily="34" charset="0"/>
                <a:cs typeface="Arial" panose="020B0604020202020204" pitchFamily="34" charset="0"/>
              </a:rPr>
              <a:t>Between 3-5% annually </a:t>
            </a:r>
          </a:p>
          <a:p>
            <a:pPr lvl="1"/>
            <a:r>
              <a:rPr lang="en-US" sz="2800" dirty="0">
                <a:latin typeface="Arial" panose="020B0604020202020204" pitchFamily="34" charset="0"/>
                <a:cs typeface="Arial" panose="020B0604020202020204" pitchFamily="34" charset="0"/>
              </a:rPr>
              <a:t>AMCP guidelines: 3%</a:t>
            </a:r>
          </a:p>
          <a:p>
            <a:pPr lvl="1"/>
            <a:r>
              <a:rPr lang="en-US" sz="2800" dirty="0">
                <a:latin typeface="Arial" panose="020B0604020202020204" pitchFamily="34" charset="0"/>
                <a:cs typeface="Arial" panose="020B0604020202020204" pitchFamily="34" charset="0"/>
              </a:rPr>
              <a:t>Controversial </a:t>
            </a:r>
          </a:p>
          <a:p>
            <a:endParaRPr lang="en-US" dirty="0"/>
          </a:p>
        </p:txBody>
      </p:sp>
      <p:sp>
        <p:nvSpPr>
          <p:cNvPr id="4" name="TextBox 3">
            <a:extLst>
              <a:ext uri="{FF2B5EF4-FFF2-40B4-BE49-F238E27FC236}">
                <a16:creationId xmlns:a16="http://schemas.microsoft.com/office/drawing/2014/main" id="{A41537EE-D8AB-4FD5-A6BC-0948E73DD109}"/>
              </a:ext>
            </a:extLst>
          </p:cNvPr>
          <p:cNvSpPr txBox="1"/>
          <p:nvPr/>
        </p:nvSpPr>
        <p:spPr>
          <a:xfrm>
            <a:off x="118533" y="6214533"/>
            <a:ext cx="12073467" cy="800219"/>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Ademi</a:t>
            </a:r>
            <a:r>
              <a:rPr lang="en-US" sz="1400" b="1" dirty="0">
                <a:latin typeface="Arial" panose="020B0604020202020204" pitchFamily="34" charset="0"/>
                <a:cs typeface="Arial" panose="020B0604020202020204" pitchFamily="34" charset="0"/>
              </a:rPr>
              <a:t> Z, Kim H, </a:t>
            </a:r>
            <a:r>
              <a:rPr lang="en-US" sz="1400" b="1" dirty="0" err="1">
                <a:latin typeface="Arial" panose="020B0604020202020204" pitchFamily="34" charset="0"/>
                <a:cs typeface="Arial" panose="020B0604020202020204" pitchFamily="34" charset="0"/>
              </a:rPr>
              <a:t>Zomer</a:t>
            </a:r>
            <a:r>
              <a:rPr lang="en-US" sz="1400" b="1" dirty="0">
                <a:latin typeface="Arial" panose="020B0604020202020204" pitchFamily="34" charset="0"/>
                <a:cs typeface="Arial" panose="020B0604020202020204" pitchFamily="34" charset="0"/>
              </a:rPr>
              <a:t> E, Reid CM, Hollingsworth B, Liew D. Overview of pharmacoeconomic modelling methods: Pharmacoeconomic methods. </a:t>
            </a:r>
            <a:r>
              <a:rPr lang="en-US" sz="1400" b="1" i="1" dirty="0">
                <a:latin typeface="Arial" panose="020B0604020202020204" pitchFamily="34" charset="0"/>
                <a:cs typeface="Arial" panose="020B0604020202020204" pitchFamily="34" charset="0"/>
              </a:rPr>
              <a:t>British Journal of Clinical Pharmacology</a:t>
            </a:r>
            <a:r>
              <a:rPr lang="en-US" sz="1400" b="1" dirty="0">
                <a:latin typeface="Arial" panose="020B0604020202020204" pitchFamily="34" charset="0"/>
                <a:cs typeface="Arial" panose="020B0604020202020204" pitchFamily="34" charset="0"/>
              </a:rPr>
              <a:t>. 2013;75:944-950.</a:t>
            </a:r>
          </a:p>
          <a:p>
            <a:endParaRPr lang="en-US" dirty="0"/>
          </a:p>
        </p:txBody>
      </p:sp>
      <p:pic>
        <p:nvPicPr>
          <p:cNvPr id="5" name="Picture 4">
            <a:extLst>
              <a:ext uri="{FF2B5EF4-FFF2-40B4-BE49-F238E27FC236}">
                <a16:creationId xmlns:a16="http://schemas.microsoft.com/office/drawing/2014/main" id="{79844BC6-5D6D-443F-A4C6-681D9EB21F61}"/>
              </a:ext>
            </a:extLst>
          </p:cNvPr>
          <p:cNvPicPr>
            <a:picLocks noChangeAspect="1"/>
          </p:cNvPicPr>
          <p:nvPr/>
        </p:nvPicPr>
        <p:blipFill>
          <a:blip r:embed="rId3"/>
          <a:stretch>
            <a:fillRect/>
          </a:stretch>
        </p:blipFill>
        <p:spPr>
          <a:xfrm>
            <a:off x="6641251" y="4049130"/>
            <a:ext cx="5096320" cy="1960123"/>
          </a:xfrm>
          <a:prstGeom prst="rect">
            <a:avLst/>
          </a:prstGeom>
          <a:ln w="38100">
            <a:solidFill>
              <a:schemeClr val="tx1"/>
            </a:solidFill>
            <a:prstDash val="dash"/>
          </a:ln>
        </p:spPr>
      </p:pic>
    </p:spTree>
    <p:extLst>
      <p:ext uri="{BB962C8B-B14F-4D97-AF65-F5344CB8AC3E}">
        <p14:creationId xmlns:p14="http://schemas.microsoft.com/office/powerpoint/2010/main" val="167025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4013-C2A3-42A8-8BF3-50512584FA8E}"/>
              </a:ext>
            </a:extLst>
          </p:cNvPr>
          <p:cNvSpPr>
            <a:spLocks noGrp="1"/>
          </p:cNvSpPr>
          <p:nvPr>
            <p:ph type="title"/>
          </p:nvPr>
        </p:nvSpPr>
        <p:spPr>
          <a:xfrm>
            <a:off x="838200" y="79376"/>
            <a:ext cx="10515600" cy="1051156"/>
          </a:xfrm>
        </p:spPr>
        <p:txBody>
          <a:bodyPr>
            <a:normAutofit/>
          </a:bodyPr>
          <a:lstStyle/>
          <a:p>
            <a:pPr algn="ctr"/>
            <a:r>
              <a:rPr lang="en-US" sz="4000" b="1" u="sng" dirty="0">
                <a:latin typeface="Arial" panose="020B0604020202020204" pitchFamily="34" charset="0"/>
                <a:cs typeface="Arial" panose="020B0604020202020204" pitchFamily="34" charset="0"/>
              </a:rPr>
              <a:t>Markov Model: Structure</a:t>
            </a:r>
          </a:p>
        </p:txBody>
      </p:sp>
      <p:pic>
        <p:nvPicPr>
          <p:cNvPr id="4" name="Content Placeholder 3">
            <a:extLst>
              <a:ext uri="{FF2B5EF4-FFF2-40B4-BE49-F238E27FC236}">
                <a16:creationId xmlns:a16="http://schemas.microsoft.com/office/drawing/2014/main" id="{A409F56C-4091-41D3-8845-AA58D3F3222B}"/>
              </a:ext>
            </a:extLst>
          </p:cNvPr>
          <p:cNvPicPr>
            <a:picLocks noGrp="1" noChangeAspect="1"/>
          </p:cNvPicPr>
          <p:nvPr>
            <p:ph idx="1"/>
          </p:nvPr>
        </p:nvPicPr>
        <p:blipFill>
          <a:blip r:embed="rId3"/>
          <a:stretch>
            <a:fillRect/>
          </a:stretch>
        </p:blipFill>
        <p:spPr>
          <a:xfrm>
            <a:off x="1571029" y="1404938"/>
            <a:ext cx="9049941" cy="4965014"/>
          </a:xfrm>
          <a:prstGeom prst="rect">
            <a:avLst/>
          </a:prstGeom>
        </p:spPr>
      </p:pic>
    </p:spTree>
    <p:extLst>
      <p:ext uri="{BB962C8B-B14F-4D97-AF65-F5344CB8AC3E}">
        <p14:creationId xmlns:p14="http://schemas.microsoft.com/office/powerpoint/2010/main" val="1209072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9A89-D46D-48AC-8301-3F07C578EE94}"/>
              </a:ext>
            </a:extLst>
          </p:cNvPr>
          <p:cNvSpPr>
            <a:spLocks noGrp="1"/>
          </p:cNvSpPr>
          <p:nvPr>
            <p:ph type="title"/>
          </p:nvPr>
        </p:nvSpPr>
        <p:spPr>
          <a:xfrm>
            <a:off x="965185" y="10466"/>
            <a:ext cx="10515600" cy="1325563"/>
          </a:xfrm>
        </p:spPr>
        <p:txBody>
          <a:bodyPr>
            <a:normAutofit/>
          </a:bodyPr>
          <a:lstStyle/>
          <a:p>
            <a:pPr algn="ctr"/>
            <a:r>
              <a:rPr lang="en-US" sz="4000" b="1" u="sng" dirty="0">
                <a:latin typeface="Arial" panose="020B0604020202020204" pitchFamily="34" charset="0"/>
                <a:cs typeface="Arial" panose="020B0604020202020204" pitchFamily="34" charset="0"/>
              </a:rPr>
              <a:t>Markov Model: Calculation</a:t>
            </a:r>
          </a:p>
        </p:txBody>
      </p:sp>
      <p:pic>
        <p:nvPicPr>
          <p:cNvPr id="8" name="Content Placeholder 7">
            <a:extLst>
              <a:ext uri="{FF2B5EF4-FFF2-40B4-BE49-F238E27FC236}">
                <a16:creationId xmlns:a16="http://schemas.microsoft.com/office/drawing/2014/main" id="{E28A473A-C3F2-4CBA-A98E-5FAD3F6B6C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2290" y="1336029"/>
            <a:ext cx="5265682" cy="5216006"/>
          </a:xfrm>
        </p:spPr>
      </p:pic>
    </p:spTree>
    <p:extLst>
      <p:ext uri="{BB962C8B-B14F-4D97-AF65-F5344CB8AC3E}">
        <p14:creationId xmlns:p14="http://schemas.microsoft.com/office/powerpoint/2010/main" val="3908878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FF4D-C2EC-4BC2-B32D-7B7637A5886B}"/>
              </a:ext>
            </a:extLst>
          </p:cNvPr>
          <p:cNvSpPr>
            <a:spLocks noGrp="1"/>
          </p:cNvSpPr>
          <p:nvPr>
            <p:ph type="title"/>
          </p:nvPr>
        </p:nvSpPr>
        <p:spPr>
          <a:xfrm>
            <a:off x="838200" y="0"/>
            <a:ext cx="10515600" cy="1014395"/>
          </a:xfrm>
        </p:spPr>
        <p:txBody>
          <a:bodyPr>
            <a:normAutofit/>
          </a:bodyPr>
          <a:lstStyle/>
          <a:p>
            <a:pPr algn="ctr"/>
            <a:r>
              <a:rPr lang="en-US" sz="4000" b="1" u="sng" dirty="0">
                <a:latin typeface="Arial" panose="020B0604020202020204" pitchFamily="34" charset="0"/>
                <a:cs typeface="Arial" panose="020B0604020202020204" pitchFamily="34" charset="0"/>
              </a:rPr>
              <a:t>A transition-state model for NAFLD</a:t>
            </a:r>
          </a:p>
        </p:txBody>
      </p:sp>
      <p:pic>
        <p:nvPicPr>
          <p:cNvPr id="4" name="Content Placeholder 3">
            <a:extLst>
              <a:ext uri="{FF2B5EF4-FFF2-40B4-BE49-F238E27FC236}">
                <a16:creationId xmlns:a16="http://schemas.microsoft.com/office/drawing/2014/main" id="{EB113CA2-10E3-4274-8633-49E1C069F748}"/>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646814" y="2973534"/>
            <a:ext cx="7409528" cy="3877732"/>
          </a:xfrm>
          <a:prstGeom prst="rect">
            <a:avLst/>
          </a:prstGeom>
        </p:spPr>
      </p:pic>
      <p:graphicFrame>
        <p:nvGraphicFramePr>
          <p:cNvPr id="6" name="Table 5">
            <a:extLst>
              <a:ext uri="{FF2B5EF4-FFF2-40B4-BE49-F238E27FC236}">
                <a16:creationId xmlns:a16="http://schemas.microsoft.com/office/drawing/2014/main" id="{C7071EE9-8DF8-4D9E-A9A2-8D1239D7ADD1}"/>
              </a:ext>
            </a:extLst>
          </p:cNvPr>
          <p:cNvGraphicFramePr>
            <a:graphicFrameLocks noGrp="1"/>
          </p:cNvGraphicFramePr>
          <p:nvPr>
            <p:extLst>
              <p:ext uri="{D42A27DB-BD31-4B8C-83A1-F6EECF244321}">
                <p14:modId xmlns:p14="http://schemas.microsoft.com/office/powerpoint/2010/main" val="2035508678"/>
              </p:ext>
            </p:extLst>
          </p:nvPr>
        </p:nvGraphicFramePr>
        <p:xfrm>
          <a:off x="227097" y="1097814"/>
          <a:ext cx="4328278" cy="5146585"/>
        </p:xfrm>
        <a:graphic>
          <a:graphicData uri="http://schemas.openxmlformats.org/drawingml/2006/table">
            <a:tbl>
              <a:tblPr firstRow="1" bandRow="1">
                <a:tableStyleId>{5940675A-B579-460E-94D1-54222C63F5DA}</a:tableStyleId>
              </a:tblPr>
              <a:tblGrid>
                <a:gridCol w="1518576">
                  <a:extLst>
                    <a:ext uri="{9D8B030D-6E8A-4147-A177-3AD203B41FA5}">
                      <a16:colId xmlns:a16="http://schemas.microsoft.com/office/drawing/2014/main" val="2070455158"/>
                    </a:ext>
                  </a:extLst>
                </a:gridCol>
                <a:gridCol w="2809702">
                  <a:extLst>
                    <a:ext uri="{9D8B030D-6E8A-4147-A177-3AD203B41FA5}">
                      <a16:colId xmlns:a16="http://schemas.microsoft.com/office/drawing/2014/main" val="3464905118"/>
                    </a:ext>
                  </a:extLst>
                </a:gridCol>
              </a:tblGrid>
              <a:tr h="483937">
                <a:tc>
                  <a:txBody>
                    <a:bodyPr/>
                    <a:lstStyle/>
                    <a:p>
                      <a:pPr algn="ctr"/>
                      <a:r>
                        <a:rPr lang="en-US" sz="1400" b="1" u="sng" dirty="0">
                          <a:latin typeface="Arial" panose="020B0604020202020204" pitchFamily="34" charset="0"/>
                          <a:cs typeface="Arial" panose="020B0604020202020204" pitchFamily="34" charset="0"/>
                        </a:rPr>
                        <a:t>DISEASE STATE</a:t>
                      </a:r>
                    </a:p>
                  </a:txBody>
                  <a:tcPr anchor="ctr"/>
                </a:tc>
                <a:tc>
                  <a:txBody>
                    <a:bodyPr/>
                    <a:lstStyle/>
                    <a:p>
                      <a:pPr algn="ctr"/>
                      <a:r>
                        <a:rPr lang="en-US" sz="1400" b="1" u="sng"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4074069296"/>
                  </a:ext>
                </a:extLst>
              </a:tr>
              <a:tr h="345143">
                <a:tc>
                  <a:txBody>
                    <a:bodyPr/>
                    <a:lstStyle/>
                    <a:p>
                      <a:pPr algn="ctr"/>
                      <a:r>
                        <a:rPr lang="en-US" sz="1400" b="1" dirty="0">
                          <a:latin typeface="Arial" panose="020B0604020202020204" pitchFamily="34" charset="0"/>
                          <a:cs typeface="Arial" panose="020B0604020202020204" pitchFamily="34" charset="0"/>
                        </a:rPr>
                        <a:t>No NAFLD</a:t>
                      </a:r>
                    </a:p>
                  </a:txBody>
                  <a:tcPr anchor="ctr"/>
                </a:tc>
                <a:tc>
                  <a:txBody>
                    <a:bodyPr/>
                    <a:lstStyle/>
                    <a:p>
                      <a:r>
                        <a:rPr lang="en-US" sz="1400" dirty="0">
                          <a:latin typeface="Arial" panose="020B0604020202020204" pitchFamily="34" charset="0"/>
                          <a:cs typeface="Arial" panose="020B0604020202020204" pitchFamily="34" charset="0"/>
                        </a:rPr>
                        <a:t>no non-alcoholic fatty liver disease </a:t>
                      </a:r>
                    </a:p>
                  </a:txBody>
                  <a:tcPr/>
                </a:tc>
                <a:extLst>
                  <a:ext uri="{0D108BD9-81ED-4DB2-BD59-A6C34878D82A}">
                    <a16:rowId xmlns:a16="http://schemas.microsoft.com/office/drawing/2014/main" val="3385295834"/>
                  </a:ext>
                </a:extLst>
              </a:tr>
              <a:tr h="528056">
                <a:tc>
                  <a:txBody>
                    <a:bodyPr/>
                    <a:lstStyle/>
                    <a:p>
                      <a:pPr algn="ctr"/>
                      <a:r>
                        <a:rPr lang="en-US" sz="1400" b="1" dirty="0">
                          <a:latin typeface="Arial" panose="020B0604020202020204" pitchFamily="34" charset="0"/>
                          <a:cs typeface="Arial" panose="020B0604020202020204" pitchFamily="34" charset="0"/>
                        </a:rPr>
                        <a:t>NALFD F0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nonalcoholic fatty  liver disease without fibrosis (simple steatosis)</a:t>
                      </a:r>
                    </a:p>
                  </a:txBody>
                  <a:tcPr/>
                </a:tc>
                <a:extLst>
                  <a:ext uri="{0D108BD9-81ED-4DB2-BD59-A6C34878D82A}">
                    <a16:rowId xmlns:a16="http://schemas.microsoft.com/office/drawing/2014/main" val="662060436"/>
                  </a:ext>
                </a:extLst>
              </a:tr>
              <a:tr h="301599">
                <a:tc>
                  <a:txBody>
                    <a:bodyPr/>
                    <a:lstStyle/>
                    <a:p>
                      <a:pPr algn="ctr"/>
                      <a:r>
                        <a:rPr lang="en-US" sz="1400" b="1" dirty="0">
                          <a:latin typeface="Arial" panose="020B0604020202020204" pitchFamily="34" charset="0"/>
                          <a:cs typeface="Arial" panose="020B0604020202020204" pitchFamily="34" charset="0"/>
                        </a:rPr>
                        <a:t>F1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NAFLD with fibrosis stage 1</a:t>
                      </a:r>
                    </a:p>
                  </a:txBody>
                  <a:tcPr/>
                </a:tc>
                <a:extLst>
                  <a:ext uri="{0D108BD9-81ED-4DB2-BD59-A6C34878D82A}">
                    <a16:rowId xmlns:a16="http://schemas.microsoft.com/office/drawing/2014/main" val="2437081758"/>
                  </a:ext>
                </a:extLst>
              </a:tr>
              <a:tr h="308048">
                <a:tc>
                  <a:txBody>
                    <a:bodyPr/>
                    <a:lstStyle/>
                    <a:p>
                      <a:pPr algn="ctr"/>
                      <a:r>
                        <a:rPr lang="en-US" sz="1400" b="1" dirty="0">
                          <a:latin typeface="Arial" panose="020B0604020202020204" pitchFamily="34" charset="0"/>
                          <a:cs typeface="Arial" panose="020B0604020202020204" pitchFamily="34" charset="0"/>
                        </a:rPr>
                        <a:t>F2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NAFLD with fibrosis stage 2</a:t>
                      </a:r>
                    </a:p>
                  </a:txBody>
                  <a:tcPr/>
                </a:tc>
                <a:extLst>
                  <a:ext uri="{0D108BD9-81ED-4DB2-BD59-A6C34878D82A}">
                    <a16:rowId xmlns:a16="http://schemas.microsoft.com/office/drawing/2014/main" val="461747082"/>
                  </a:ext>
                </a:extLst>
              </a:tr>
              <a:tr h="458877">
                <a:tc>
                  <a:txBody>
                    <a:bodyPr/>
                    <a:lstStyle/>
                    <a:p>
                      <a:pPr algn="ctr"/>
                      <a:r>
                        <a:rPr lang="en-US" sz="1400" b="1" dirty="0">
                          <a:latin typeface="Arial" panose="020B0604020202020204" pitchFamily="34" charset="0"/>
                          <a:cs typeface="Arial" panose="020B0604020202020204" pitchFamily="34" charset="0"/>
                        </a:rPr>
                        <a:t>F3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NAFLD with fibrosis stage 3 = “advanced fibrosis”</a:t>
                      </a:r>
                    </a:p>
                  </a:txBody>
                  <a:tcPr/>
                </a:tc>
                <a:extLst>
                  <a:ext uri="{0D108BD9-81ED-4DB2-BD59-A6C34878D82A}">
                    <a16:rowId xmlns:a16="http://schemas.microsoft.com/office/drawing/2014/main" val="1842239831"/>
                  </a:ext>
                </a:extLst>
              </a:tr>
              <a:tr h="681598">
                <a:tc>
                  <a:txBody>
                    <a:bodyPr/>
                    <a:lstStyle/>
                    <a:p>
                      <a:pPr algn="ctr"/>
                      <a:r>
                        <a:rPr lang="en-US" sz="1400" b="1" dirty="0">
                          <a:latin typeface="Arial" panose="020B0604020202020204" pitchFamily="34" charset="0"/>
                          <a:cs typeface="Arial" panose="020B0604020202020204" pitchFamily="34" charset="0"/>
                        </a:rPr>
                        <a:t>F4</a:t>
                      </a:r>
                    </a:p>
                  </a:txBody>
                  <a:tcPr anchor="ctr"/>
                </a:tc>
                <a:tc>
                  <a:txBody>
                    <a:bodyPr/>
                    <a:lstStyle/>
                    <a:p>
                      <a:r>
                        <a:rPr lang="en-US" sz="1400" dirty="0">
                          <a:latin typeface="Arial" panose="020B0604020202020204" pitchFamily="34" charset="0"/>
                          <a:cs typeface="Arial" panose="020B0604020202020204" pitchFamily="34" charset="0"/>
                        </a:rPr>
                        <a:t>NAFLD with fibrosis stage 4 = compensated cirrhosis, also advanced fibrosis</a:t>
                      </a:r>
                    </a:p>
                  </a:txBody>
                  <a:tcPr/>
                </a:tc>
                <a:extLst>
                  <a:ext uri="{0D108BD9-81ED-4DB2-BD59-A6C34878D82A}">
                    <a16:rowId xmlns:a16="http://schemas.microsoft.com/office/drawing/2014/main" val="1647144621"/>
                  </a:ext>
                </a:extLst>
              </a:tr>
              <a:tr h="291424">
                <a:tc>
                  <a:txBody>
                    <a:bodyPr/>
                    <a:lstStyle/>
                    <a:p>
                      <a:pPr algn="ctr"/>
                      <a:r>
                        <a:rPr lang="en-US" sz="1400" b="1" dirty="0">
                          <a:latin typeface="Arial" panose="020B0604020202020204" pitchFamily="34" charset="0"/>
                          <a:cs typeface="Arial" panose="020B0604020202020204" pitchFamily="34" charset="0"/>
                        </a:rPr>
                        <a:t>DCC</a:t>
                      </a:r>
                    </a:p>
                  </a:txBody>
                  <a:tcPr anchor="ctr"/>
                </a:tc>
                <a:tc>
                  <a:txBody>
                    <a:bodyPr/>
                    <a:lstStyle/>
                    <a:p>
                      <a:r>
                        <a:rPr lang="en-US" sz="1400" dirty="0">
                          <a:latin typeface="Arial" panose="020B0604020202020204" pitchFamily="34" charset="0"/>
                          <a:cs typeface="Arial" panose="020B0604020202020204" pitchFamily="34" charset="0"/>
                        </a:rPr>
                        <a:t>decompensated cirrhosis </a:t>
                      </a:r>
                    </a:p>
                  </a:txBody>
                  <a:tcPr/>
                </a:tc>
                <a:extLst>
                  <a:ext uri="{0D108BD9-81ED-4DB2-BD59-A6C34878D82A}">
                    <a16:rowId xmlns:a16="http://schemas.microsoft.com/office/drawing/2014/main" val="1985879392"/>
                  </a:ext>
                </a:extLst>
              </a:tr>
              <a:tr h="506421">
                <a:tc>
                  <a:txBody>
                    <a:bodyPr/>
                    <a:lstStyle/>
                    <a:p>
                      <a:pPr algn="ctr"/>
                      <a:r>
                        <a:rPr lang="en-US" sz="1400" b="1" dirty="0">
                          <a:latin typeface="Arial" panose="020B0604020202020204" pitchFamily="34" charset="0"/>
                          <a:cs typeface="Arial" panose="020B0604020202020204" pitchFamily="34" charset="0"/>
                        </a:rPr>
                        <a:t>Liver Transplant</a:t>
                      </a:r>
                    </a:p>
                  </a:txBody>
                  <a:tcPr anchor="ctr"/>
                </a:tc>
                <a:tc>
                  <a:txBody>
                    <a:bodyPr/>
                    <a:lstStyle/>
                    <a:p>
                      <a:r>
                        <a:rPr lang="en-US" sz="1400" dirty="0">
                          <a:latin typeface="Arial" panose="020B0604020202020204" pitchFamily="34" charset="0"/>
                          <a:cs typeface="Arial" panose="020B0604020202020204" pitchFamily="34" charset="0"/>
                        </a:rPr>
                        <a:t>Liver transplant as the result of NASH-related cirrhosis</a:t>
                      </a:r>
                    </a:p>
                  </a:txBody>
                  <a:tcPr/>
                </a:tc>
                <a:extLst>
                  <a:ext uri="{0D108BD9-81ED-4DB2-BD59-A6C34878D82A}">
                    <a16:rowId xmlns:a16="http://schemas.microsoft.com/office/drawing/2014/main" val="979123979"/>
                  </a:ext>
                </a:extLst>
              </a:tr>
              <a:tr h="472469">
                <a:tc>
                  <a:txBody>
                    <a:bodyPr/>
                    <a:lstStyle/>
                    <a:p>
                      <a:pPr algn="ctr"/>
                      <a:r>
                        <a:rPr lang="en-US" sz="1400" b="1" dirty="0">
                          <a:latin typeface="Arial" panose="020B0604020202020204" pitchFamily="34" charset="0"/>
                          <a:cs typeface="Arial" panose="020B0604020202020204" pitchFamily="34" charset="0"/>
                        </a:rPr>
                        <a:t>HCC</a:t>
                      </a:r>
                    </a:p>
                  </a:txBody>
                  <a:tcPr anchor="ctr"/>
                </a:tc>
                <a:tc>
                  <a:txBody>
                    <a:bodyPr/>
                    <a:lstStyle/>
                    <a:p>
                      <a:r>
                        <a:rPr lang="en-US" sz="1400" dirty="0">
                          <a:latin typeface="Arial" panose="020B0604020202020204" pitchFamily="34" charset="0"/>
                          <a:cs typeface="Arial" panose="020B0604020202020204" pitchFamily="34" charset="0"/>
                        </a:rPr>
                        <a:t>hepatocellular carcinoma as the result of NAFLD-related fibrosis </a:t>
                      </a:r>
                    </a:p>
                  </a:txBody>
                  <a:tcPr/>
                </a:tc>
                <a:extLst>
                  <a:ext uri="{0D108BD9-81ED-4DB2-BD59-A6C34878D82A}">
                    <a16:rowId xmlns:a16="http://schemas.microsoft.com/office/drawing/2014/main" val="2683345614"/>
                  </a:ext>
                </a:extLst>
              </a:tr>
              <a:tr h="378561">
                <a:tc>
                  <a:txBody>
                    <a:bodyPr/>
                    <a:lstStyle/>
                    <a:p>
                      <a:pPr algn="ctr"/>
                      <a:r>
                        <a:rPr lang="en-US" sz="1400" b="1" dirty="0">
                          <a:latin typeface="Arial" panose="020B0604020202020204" pitchFamily="34" charset="0"/>
                          <a:cs typeface="Arial" panose="020B0604020202020204" pitchFamily="34" charset="0"/>
                        </a:rPr>
                        <a:t>death</a:t>
                      </a:r>
                    </a:p>
                  </a:txBody>
                  <a:tcPr anchor="ct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12937786"/>
                  </a:ext>
                </a:extLst>
              </a:tr>
            </a:tbl>
          </a:graphicData>
        </a:graphic>
      </p:graphicFrame>
      <p:sp>
        <p:nvSpPr>
          <p:cNvPr id="3" name="TextBox 2">
            <a:extLst>
              <a:ext uri="{FF2B5EF4-FFF2-40B4-BE49-F238E27FC236}">
                <a16:creationId xmlns:a16="http://schemas.microsoft.com/office/drawing/2014/main" id="{3567BC09-82C7-4F2F-BE02-80A401FDCC7F}"/>
              </a:ext>
            </a:extLst>
          </p:cNvPr>
          <p:cNvSpPr txBox="1"/>
          <p:nvPr/>
        </p:nvSpPr>
        <p:spPr>
          <a:xfrm>
            <a:off x="4738253" y="901566"/>
            <a:ext cx="7226650" cy="212365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Outcome is overall mortality, not restricted to liver-related mortality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No distinction between NAFLD and NASH</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F1-F2 are assumed to be NASH</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F0 is both NAFLD and NASH w ballooning and inflammation</a:t>
            </a:r>
          </a:p>
        </p:txBody>
      </p:sp>
    </p:spTree>
    <p:extLst>
      <p:ext uri="{BB962C8B-B14F-4D97-AF65-F5344CB8AC3E}">
        <p14:creationId xmlns:p14="http://schemas.microsoft.com/office/powerpoint/2010/main" val="1082516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13D5747-F024-44C3-BCB0-D3E112125164}"/>
              </a:ext>
            </a:extLst>
          </p:cNvPr>
          <p:cNvGraphicFramePr>
            <a:graphicFrameLocks noGrp="1"/>
          </p:cNvGraphicFramePr>
          <p:nvPr>
            <p:extLst>
              <p:ext uri="{D42A27DB-BD31-4B8C-83A1-F6EECF244321}">
                <p14:modId xmlns:p14="http://schemas.microsoft.com/office/powerpoint/2010/main" val="1121970173"/>
              </p:ext>
            </p:extLst>
          </p:nvPr>
        </p:nvGraphicFramePr>
        <p:xfrm>
          <a:off x="133493" y="252638"/>
          <a:ext cx="11925013" cy="6352724"/>
        </p:xfrm>
        <a:graphic>
          <a:graphicData uri="http://schemas.openxmlformats.org/drawingml/2006/table">
            <a:tbl>
              <a:tblPr firstRow="1" firstCol="1" bandRow="1">
                <a:tableStyleId>{5940675A-B579-460E-94D1-54222C63F5DA}</a:tableStyleId>
              </a:tblPr>
              <a:tblGrid>
                <a:gridCol w="1903854">
                  <a:extLst>
                    <a:ext uri="{9D8B030D-6E8A-4147-A177-3AD203B41FA5}">
                      <a16:colId xmlns:a16="http://schemas.microsoft.com/office/drawing/2014/main" val="2064930764"/>
                    </a:ext>
                  </a:extLst>
                </a:gridCol>
                <a:gridCol w="1407982">
                  <a:extLst>
                    <a:ext uri="{9D8B030D-6E8A-4147-A177-3AD203B41FA5}">
                      <a16:colId xmlns:a16="http://schemas.microsoft.com/office/drawing/2014/main" val="1159236176"/>
                    </a:ext>
                  </a:extLst>
                </a:gridCol>
                <a:gridCol w="8613177">
                  <a:extLst>
                    <a:ext uri="{9D8B030D-6E8A-4147-A177-3AD203B41FA5}">
                      <a16:colId xmlns:a16="http://schemas.microsoft.com/office/drawing/2014/main" val="3680250231"/>
                    </a:ext>
                  </a:extLst>
                </a:gridCol>
              </a:tblGrid>
              <a:tr h="281535">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TRANSITION</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PROBABILITY</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SOURCES</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extLst>
                  <a:ext uri="{0D108BD9-81ED-4DB2-BD59-A6C34878D82A}">
                    <a16:rowId xmlns:a16="http://schemas.microsoft.com/office/drawing/2014/main" val="3820959368"/>
                  </a:ext>
                </a:extLst>
              </a:tr>
              <a:tr h="432821">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NAFLD (ALL)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NASH F1</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2.16% </a:t>
                      </a: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High-end of estimate from Estes C, </a:t>
                      </a:r>
                      <a:r>
                        <a:rPr lang="en-US" sz="1100" dirty="0" err="1">
                          <a:effectLst/>
                          <a:latin typeface="Arial" panose="020B0604020202020204" pitchFamily="34" charset="0"/>
                          <a:cs typeface="Arial" panose="020B0604020202020204" pitchFamily="34" charset="0"/>
                        </a:rPr>
                        <a:t>Razavi</a:t>
                      </a:r>
                      <a:r>
                        <a:rPr lang="en-US" sz="1100" dirty="0">
                          <a:effectLst/>
                          <a:latin typeface="Arial" panose="020B0604020202020204" pitchFamily="34" charset="0"/>
                          <a:cs typeface="Arial" panose="020B0604020202020204" pitchFamily="34" charset="0"/>
                        </a:rPr>
                        <a:t> H, Loomba R, Younossi Z, </a:t>
                      </a:r>
                      <a:r>
                        <a:rPr lang="en-US" sz="1100" dirty="0" err="1">
                          <a:effectLst/>
                          <a:latin typeface="Arial" panose="020B0604020202020204" pitchFamily="34" charset="0"/>
                          <a:cs typeface="Arial" panose="020B0604020202020204" pitchFamily="34" charset="0"/>
                        </a:rPr>
                        <a:t>Sanyal</a:t>
                      </a:r>
                      <a:r>
                        <a:rPr lang="en-US" sz="1100" dirty="0">
                          <a:effectLst/>
                          <a:latin typeface="Arial" panose="020B0604020202020204" pitchFamily="34" charset="0"/>
                          <a:cs typeface="Arial" panose="020B0604020202020204" pitchFamily="34" charset="0"/>
                        </a:rPr>
                        <a:t> AJ. Modeling the epidemic of nonalcoholic fatty liver disease demonstrates an exponential increase in burden of disease. Hepatology. 2018;67:123-133.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extLst>
                  <a:ext uri="{0D108BD9-81ED-4DB2-BD59-A6C34878D82A}">
                    <a16:rowId xmlns:a16="http://schemas.microsoft.com/office/drawing/2014/main" val="4167830168"/>
                  </a:ext>
                </a:extLst>
              </a:tr>
              <a:tr h="432821">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F1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NAFLD F0</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6.00%</a:t>
                      </a: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Calibrated value from </a:t>
                      </a:r>
                      <a:r>
                        <a:rPr lang="en-US" sz="1100" u="none" dirty="0">
                          <a:effectLst/>
                          <a:latin typeface="Arial" panose="020B0604020202020204" pitchFamily="34" charset="0"/>
                          <a:cs typeface="Arial" panose="020B0604020202020204" pitchFamily="34" charset="0"/>
                        </a:rPr>
                        <a:t>Younossi ZM, Henry L, Stepanova M, et al. The Economic and Clinical Burden of Non-Alcoholic Fatty Liver Disease in the United States. Journal of Hepatology. 2015;2016;64:S502-S503. </a:t>
                      </a:r>
                    </a:p>
                  </a:txBody>
                  <a:tcPr marL="8079" marR="8079" marT="0" marB="0">
                    <a:solidFill>
                      <a:schemeClr val="bg1"/>
                    </a:solidFill>
                  </a:tcPr>
                </a:tc>
                <a:extLst>
                  <a:ext uri="{0D108BD9-81ED-4DB2-BD59-A6C34878D82A}">
                    <a16:rowId xmlns:a16="http://schemas.microsoft.com/office/drawing/2014/main" val="2319158481"/>
                  </a:ext>
                </a:extLst>
              </a:tr>
              <a:tr h="34012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F1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NASH F2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11%</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 Adapted from Adams LA, Sanderson S, Lindor KD, Angulo P. The histological course of nonalcoholic fatty liver disease: a longitudinal study of 103 patients with sequential liver biopsies. Journal of Hepatology. 2005;42:132-138.</a:t>
                      </a:r>
                    </a:p>
                  </a:txBody>
                  <a:tcPr marL="8079" marR="8079" marT="0" marB="0">
                    <a:solidFill>
                      <a:schemeClr val="bg1"/>
                    </a:solidFill>
                  </a:tcPr>
                </a:tc>
                <a:extLst>
                  <a:ext uri="{0D108BD9-81ED-4DB2-BD59-A6C34878D82A}">
                    <a16:rowId xmlns:a16="http://schemas.microsoft.com/office/drawing/2014/main" val="2905165763"/>
                  </a:ext>
                </a:extLst>
              </a:tr>
              <a:tr h="34012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F1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HCC</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a:effectLst/>
                          <a:latin typeface="Arial" panose="020B0604020202020204" pitchFamily="34" charset="0"/>
                          <a:cs typeface="Arial" panose="020B0604020202020204" pitchFamily="34" charset="0"/>
                        </a:rPr>
                        <a:t>0.00093%</a:t>
                      </a:r>
                      <a:endParaRPr lang="en-US" sz="1400" b="1">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Estes C, </a:t>
                      </a:r>
                      <a:r>
                        <a:rPr lang="en-US" sz="1100" dirty="0" err="1">
                          <a:effectLst/>
                          <a:latin typeface="Arial" panose="020B0604020202020204" pitchFamily="34" charset="0"/>
                          <a:cs typeface="Arial" panose="020B0604020202020204" pitchFamily="34" charset="0"/>
                        </a:rPr>
                        <a:t>Razavi</a:t>
                      </a:r>
                      <a:r>
                        <a:rPr lang="en-US" sz="1100" dirty="0">
                          <a:effectLst/>
                          <a:latin typeface="Arial" panose="020B0604020202020204" pitchFamily="34" charset="0"/>
                          <a:cs typeface="Arial" panose="020B0604020202020204" pitchFamily="34" charset="0"/>
                        </a:rPr>
                        <a:t> H, Loomba R, Younossi Z, </a:t>
                      </a:r>
                      <a:r>
                        <a:rPr lang="en-US" sz="1100" dirty="0" err="1">
                          <a:effectLst/>
                          <a:latin typeface="Arial" panose="020B0604020202020204" pitchFamily="34" charset="0"/>
                          <a:cs typeface="Arial" panose="020B0604020202020204" pitchFamily="34" charset="0"/>
                        </a:rPr>
                        <a:t>Sanyal</a:t>
                      </a:r>
                      <a:r>
                        <a:rPr lang="en-US" sz="1100" dirty="0">
                          <a:effectLst/>
                          <a:latin typeface="Arial" panose="020B0604020202020204" pitchFamily="34" charset="0"/>
                          <a:cs typeface="Arial" panose="020B0604020202020204" pitchFamily="34" charset="0"/>
                        </a:rPr>
                        <a:t> AJ. Modeling the epidemic of nonalcoholic fatty liver disease demonstrates an exponential increase in burden of disease. Hepatology. 2018;67:123-133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extLst>
                  <a:ext uri="{0D108BD9-81ED-4DB2-BD59-A6C34878D82A}">
                    <a16:rowId xmlns:a16="http://schemas.microsoft.com/office/drawing/2014/main" val="3466167999"/>
                  </a:ext>
                </a:extLst>
              </a:tr>
              <a:tr h="34012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F2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NASH F1</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6.00% </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Calibrated value from Younossi ZM, Henry L, Stepanova M, et al. The Economic and Clinical Burden of Non-Alcoholic Fatty Liver Disease in the United States. Journal of Hepatology. 2015;2016;64:S502-S503.</a:t>
                      </a:r>
                    </a:p>
                  </a:txBody>
                  <a:tcPr marL="8079" marR="8079" marT="0" marB="0">
                    <a:solidFill>
                      <a:schemeClr val="bg1"/>
                    </a:solidFill>
                  </a:tcPr>
                </a:tc>
                <a:extLst>
                  <a:ext uri="{0D108BD9-81ED-4DB2-BD59-A6C34878D82A}">
                    <a16:rowId xmlns:a16="http://schemas.microsoft.com/office/drawing/2014/main" val="4115508797"/>
                  </a:ext>
                </a:extLst>
              </a:tr>
              <a:tr h="34012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F2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NASH F3 </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11%</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Adapted from Adams LA, Sanderson S, Lindor KD, Angulo P. The histological course of nonalcoholic fatty liver disease: a longitudinal study of 103 patients with sequential liver biopsies. Journal of Hepatology. 2005;42:132-138.</a:t>
                      </a:r>
                    </a:p>
                  </a:txBody>
                  <a:tcPr marL="8079" marR="8079" marT="0" marB="0">
                    <a:solidFill>
                      <a:schemeClr val="bg1"/>
                    </a:solidFill>
                  </a:tcPr>
                </a:tc>
                <a:extLst>
                  <a:ext uri="{0D108BD9-81ED-4DB2-BD59-A6C34878D82A}">
                    <a16:rowId xmlns:a16="http://schemas.microsoft.com/office/drawing/2014/main" val="3474355066"/>
                  </a:ext>
                </a:extLst>
              </a:tr>
              <a:tr h="34012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F2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HCC </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0.019%</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Value from Estes C, </a:t>
                      </a:r>
                      <a:r>
                        <a:rPr lang="en-US" sz="1100" dirty="0" err="1">
                          <a:effectLst/>
                          <a:latin typeface="Arial" panose="020B0604020202020204" pitchFamily="34" charset="0"/>
                          <a:cs typeface="Arial" panose="020B0604020202020204" pitchFamily="34" charset="0"/>
                        </a:rPr>
                        <a:t>Razavi</a:t>
                      </a:r>
                      <a:r>
                        <a:rPr lang="en-US" sz="1100" dirty="0">
                          <a:effectLst/>
                          <a:latin typeface="Arial" panose="020B0604020202020204" pitchFamily="34" charset="0"/>
                          <a:cs typeface="Arial" panose="020B0604020202020204" pitchFamily="34" charset="0"/>
                        </a:rPr>
                        <a:t> H, Loomba R, Younossi Z, </a:t>
                      </a:r>
                      <a:r>
                        <a:rPr lang="en-US" sz="1100" dirty="0" err="1">
                          <a:effectLst/>
                          <a:latin typeface="Arial" panose="020B0604020202020204" pitchFamily="34" charset="0"/>
                          <a:cs typeface="Arial" panose="020B0604020202020204" pitchFamily="34" charset="0"/>
                        </a:rPr>
                        <a:t>Sanyal</a:t>
                      </a:r>
                      <a:r>
                        <a:rPr lang="en-US" sz="1100" dirty="0">
                          <a:effectLst/>
                          <a:latin typeface="Arial" panose="020B0604020202020204" pitchFamily="34" charset="0"/>
                          <a:cs typeface="Arial" panose="020B0604020202020204" pitchFamily="34" charset="0"/>
                        </a:rPr>
                        <a:t> AJ. Modeling the epidemic of nonalcoholic fatty liver disease demonstrates an exponential increase in burden of disease. Hepatology. 2018;67:123-133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extLst>
                  <a:ext uri="{0D108BD9-81ED-4DB2-BD59-A6C34878D82A}">
                    <a16:rowId xmlns:a16="http://schemas.microsoft.com/office/drawing/2014/main" val="3434534277"/>
                  </a:ext>
                </a:extLst>
              </a:tr>
              <a:tr h="34012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F3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NASH F2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6.00%</a:t>
                      </a: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Calibrated value from Younossi ZM, Henry L, Stepanova M, et al. The Economic and Clinical Burden of Non-Alcoholic Fatty Liver Disease in the United States. Journal of Hepatology. 2015;2016;64:S502-S503.</a:t>
                      </a:r>
                    </a:p>
                  </a:txBody>
                  <a:tcPr marL="8079" marR="8079" marT="0" marB="0">
                    <a:solidFill>
                      <a:schemeClr val="bg1"/>
                    </a:solidFill>
                  </a:tcPr>
                </a:tc>
                <a:extLst>
                  <a:ext uri="{0D108BD9-81ED-4DB2-BD59-A6C34878D82A}">
                    <a16:rowId xmlns:a16="http://schemas.microsoft.com/office/drawing/2014/main" val="36872516"/>
                  </a:ext>
                </a:extLst>
              </a:tr>
              <a:tr h="381581">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F3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NASH F4</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7.2%</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Value from Tapper EB, Sengupta N, </a:t>
                      </a:r>
                      <a:r>
                        <a:rPr lang="en-US" sz="1100" dirty="0" err="1">
                          <a:effectLst/>
                          <a:latin typeface="Arial" panose="020B0604020202020204" pitchFamily="34" charset="0"/>
                          <a:cs typeface="Arial" panose="020B0604020202020204" pitchFamily="34" charset="0"/>
                        </a:rPr>
                        <a:t>Hunink</a:t>
                      </a:r>
                      <a:r>
                        <a:rPr lang="en-US" sz="1100" dirty="0">
                          <a:effectLst/>
                          <a:latin typeface="Arial" panose="020B0604020202020204" pitchFamily="34" charset="0"/>
                          <a:cs typeface="Arial" panose="020B0604020202020204" pitchFamily="34" charset="0"/>
                        </a:rPr>
                        <a:t> MGM, </a:t>
                      </a:r>
                      <a:r>
                        <a:rPr lang="en-US" sz="1100" dirty="0" err="1">
                          <a:effectLst/>
                          <a:latin typeface="Arial" panose="020B0604020202020204" pitchFamily="34" charset="0"/>
                          <a:cs typeface="Arial" panose="020B0604020202020204" pitchFamily="34" charset="0"/>
                        </a:rPr>
                        <a:t>Afdhal</a:t>
                      </a:r>
                      <a:r>
                        <a:rPr lang="en-US" sz="1100" dirty="0">
                          <a:effectLst/>
                          <a:latin typeface="Arial" panose="020B0604020202020204" pitchFamily="34" charset="0"/>
                          <a:cs typeface="Arial" panose="020B0604020202020204" pitchFamily="34" charset="0"/>
                        </a:rPr>
                        <a:t> NH, Lai M. Cost-Effective Evaluation of Nonalcoholic Fatty Liver Disease With NAFLD Fibrosis Score and Vibration Controlled Transient Elastography. The American journal of gastroenterology. 2015;110:1298-1304.</a:t>
                      </a:r>
                    </a:p>
                  </a:txBody>
                  <a:tcPr marL="8079" marR="8079" marT="0" marB="0">
                    <a:solidFill>
                      <a:schemeClr val="bg1"/>
                    </a:solidFill>
                  </a:tcPr>
                </a:tc>
                <a:extLst>
                  <a:ext uri="{0D108BD9-81ED-4DB2-BD59-A6C34878D82A}">
                    <a16:rowId xmlns:a16="http://schemas.microsoft.com/office/drawing/2014/main" val="753216001"/>
                  </a:ext>
                </a:extLst>
              </a:tr>
              <a:tr h="34012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F3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HCC</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0.038%</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Value from Estes C, </a:t>
                      </a:r>
                      <a:r>
                        <a:rPr lang="en-US" sz="1100" dirty="0" err="1">
                          <a:effectLst/>
                          <a:latin typeface="Arial" panose="020B0604020202020204" pitchFamily="34" charset="0"/>
                          <a:cs typeface="Arial" panose="020B0604020202020204" pitchFamily="34" charset="0"/>
                        </a:rPr>
                        <a:t>Razavi</a:t>
                      </a:r>
                      <a:r>
                        <a:rPr lang="en-US" sz="1100" dirty="0">
                          <a:effectLst/>
                          <a:latin typeface="Arial" panose="020B0604020202020204" pitchFamily="34" charset="0"/>
                          <a:cs typeface="Arial" panose="020B0604020202020204" pitchFamily="34" charset="0"/>
                        </a:rPr>
                        <a:t> H, Loomba R, Younossi Z, </a:t>
                      </a:r>
                      <a:r>
                        <a:rPr lang="en-US" sz="1100" dirty="0" err="1">
                          <a:effectLst/>
                          <a:latin typeface="Arial" panose="020B0604020202020204" pitchFamily="34" charset="0"/>
                          <a:cs typeface="Arial" panose="020B0604020202020204" pitchFamily="34" charset="0"/>
                        </a:rPr>
                        <a:t>Sanyal</a:t>
                      </a:r>
                      <a:r>
                        <a:rPr lang="en-US" sz="1100" dirty="0">
                          <a:effectLst/>
                          <a:latin typeface="Arial" panose="020B0604020202020204" pitchFamily="34" charset="0"/>
                          <a:cs typeface="Arial" panose="020B0604020202020204" pitchFamily="34" charset="0"/>
                        </a:rPr>
                        <a:t> AJ. Modeling the epidemic of nonalcoholic fatty liver disease demonstrates an exponential increase in burden of disease. Hepatology. 2018;67:123-133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extLst>
                  <a:ext uri="{0D108BD9-81ED-4DB2-BD59-A6C34878D82A}">
                    <a16:rowId xmlns:a16="http://schemas.microsoft.com/office/drawing/2014/main" val="3493070911"/>
                  </a:ext>
                </a:extLst>
              </a:tr>
              <a:tr h="34012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F4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NASH F3 </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6.00%</a:t>
                      </a: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Calibrated value from Younossi ZM, Henry L, Stepanova M, et al. The Economic and Clinical Burden of Non-Alcoholic Fatty Liver Disease in the United States. Journal of Hepatology. 2015;2016;64:S502-S503.</a:t>
                      </a:r>
                    </a:p>
                  </a:txBody>
                  <a:tcPr marL="8079" marR="8079" marT="0" marB="0">
                    <a:solidFill>
                      <a:schemeClr val="bg1"/>
                    </a:solidFill>
                  </a:tcPr>
                </a:tc>
                <a:extLst>
                  <a:ext uri="{0D108BD9-81ED-4DB2-BD59-A6C34878D82A}">
                    <a16:rowId xmlns:a16="http://schemas.microsoft.com/office/drawing/2014/main" val="135291727"/>
                  </a:ext>
                </a:extLst>
              </a:tr>
              <a:tr h="391679">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F4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DCC</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11%</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Based on Fleming KM, </a:t>
                      </a:r>
                      <a:r>
                        <a:rPr lang="en-US" sz="1100" dirty="0" err="1">
                          <a:effectLst/>
                          <a:latin typeface="Arial" panose="020B0604020202020204" pitchFamily="34" charset="0"/>
                          <a:cs typeface="Arial" panose="020B0604020202020204" pitchFamily="34" charset="0"/>
                        </a:rPr>
                        <a:t>Aithal</a:t>
                      </a:r>
                      <a:r>
                        <a:rPr lang="en-US" sz="1100" dirty="0">
                          <a:effectLst/>
                          <a:latin typeface="Arial" panose="020B0604020202020204" pitchFamily="34" charset="0"/>
                          <a:cs typeface="Arial" panose="020B0604020202020204" pitchFamily="34" charset="0"/>
                        </a:rPr>
                        <a:t> G, Card T, et al. The rate of decompensation and clinical progression of disease in people with cirrhosis: a cohort study. Alimentary pharmacology &amp; therapeutics 2010;32:1343-1350.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extLst>
                  <a:ext uri="{0D108BD9-81ED-4DB2-BD59-A6C34878D82A}">
                    <a16:rowId xmlns:a16="http://schemas.microsoft.com/office/drawing/2014/main" val="2148160558"/>
                  </a:ext>
                </a:extLst>
              </a:tr>
              <a:tr h="34012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NASH F4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HCC</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Value from Tapper EB, Sengupta N, </a:t>
                      </a:r>
                      <a:r>
                        <a:rPr lang="en-US" sz="1100" dirty="0" err="1">
                          <a:effectLst/>
                          <a:latin typeface="Arial" panose="020B0604020202020204" pitchFamily="34" charset="0"/>
                          <a:cs typeface="Arial" panose="020B0604020202020204" pitchFamily="34" charset="0"/>
                        </a:rPr>
                        <a:t>Hunink</a:t>
                      </a:r>
                      <a:r>
                        <a:rPr lang="en-US" sz="1100" dirty="0">
                          <a:effectLst/>
                          <a:latin typeface="Arial" panose="020B0604020202020204" pitchFamily="34" charset="0"/>
                          <a:cs typeface="Arial" panose="020B0604020202020204" pitchFamily="34" charset="0"/>
                        </a:rPr>
                        <a:t> MGM, </a:t>
                      </a:r>
                      <a:r>
                        <a:rPr lang="en-US" sz="1100" dirty="0" err="1">
                          <a:effectLst/>
                          <a:latin typeface="Arial" panose="020B0604020202020204" pitchFamily="34" charset="0"/>
                          <a:cs typeface="Arial" panose="020B0604020202020204" pitchFamily="34" charset="0"/>
                        </a:rPr>
                        <a:t>Afdhal</a:t>
                      </a:r>
                      <a:r>
                        <a:rPr lang="en-US" sz="1100" dirty="0">
                          <a:effectLst/>
                          <a:latin typeface="Arial" panose="020B0604020202020204" pitchFamily="34" charset="0"/>
                          <a:cs typeface="Arial" panose="020B0604020202020204" pitchFamily="34" charset="0"/>
                        </a:rPr>
                        <a:t> NH, Lai M. Cost-Effective Evaluation of Nonalcoholic Fatty Liver Disease With NAFLD Fibrosis Score and Vibration Controlled Transient Elastography. The American journal of gastroenterology. 2015;110:1298-1304.</a:t>
                      </a:r>
                    </a:p>
                  </a:txBody>
                  <a:tcPr marL="8079" marR="8079" marT="0" marB="0">
                    <a:solidFill>
                      <a:schemeClr val="bg1"/>
                    </a:solidFill>
                  </a:tcPr>
                </a:tc>
                <a:extLst>
                  <a:ext uri="{0D108BD9-81ED-4DB2-BD59-A6C34878D82A}">
                    <a16:rowId xmlns:a16="http://schemas.microsoft.com/office/drawing/2014/main" val="1946857483"/>
                  </a:ext>
                </a:extLst>
              </a:tr>
              <a:tr h="365603">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DCC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HCC</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2.6%</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Value from Tapper EB, Sengupta N, </a:t>
                      </a:r>
                      <a:r>
                        <a:rPr lang="en-US" sz="1100" dirty="0" err="1">
                          <a:effectLst/>
                          <a:latin typeface="Arial" panose="020B0604020202020204" pitchFamily="34" charset="0"/>
                          <a:cs typeface="Arial" panose="020B0604020202020204" pitchFamily="34" charset="0"/>
                        </a:rPr>
                        <a:t>Hunink</a:t>
                      </a:r>
                      <a:r>
                        <a:rPr lang="en-US" sz="1100" dirty="0">
                          <a:effectLst/>
                          <a:latin typeface="Arial" panose="020B0604020202020204" pitchFamily="34" charset="0"/>
                          <a:cs typeface="Arial" panose="020B0604020202020204" pitchFamily="34" charset="0"/>
                        </a:rPr>
                        <a:t> MGM, </a:t>
                      </a:r>
                      <a:r>
                        <a:rPr lang="en-US" sz="1100" dirty="0" err="1">
                          <a:effectLst/>
                          <a:latin typeface="Arial" panose="020B0604020202020204" pitchFamily="34" charset="0"/>
                          <a:cs typeface="Arial" panose="020B0604020202020204" pitchFamily="34" charset="0"/>
                        </a:rPr>
                        <a:t>Afdhal</a:t>
                      </a:r>
                      <a:r>
                        <a:rPr lang="en-US" sz="1100" dirty="0">
                          <a:effectLst/>
                          <a:latin typeface="Arial" panose="020B0604020202020204" pitchFamily="34" charset="0"/>
                          <a:cs typeface="Arial" panose="020B0604020202020204" pitchFamily="34" charset="0"/>
                        </a:rPr>
                        <a:t> NH, Lai M. Cost-Effective Evaluation of Nonalcoholic Fatty Liver Disease With NAFLD Fibrosis Score and Vibration Controlled Transient Elastography. The American journal of gastroenterology. 2015;110:1298-1304.</a:t>
                      </a:r>
                    </a:p>
                  </a:txBody>
                  <a:tcPr marL="8079" marR="8079" marT="0" marB="0">
                    <a:solidFill>
                      <a:schemeClr val="bg1"/>
                    </a:solidFill>
                  </a:tcPr>
                </a:tc>
                <a:extLst>
                  <a:ext uri="{0D108BD9-81ED-4DB2-BD59-A6C34878D82A}">
                    <a16:rowId xmlns:a16="http://schemas.microsoft.com/office/drawing/2014/main" val="3648713000"/>
                  </a:ext>
                </a:extLst>
              </a:tr>
              <a:tr h="415375">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DCC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LT</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2.8%</a:t>
                      </a: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Calibrated value from Younossi ZM, Henry L, Stepanova M, et al. The Economic and Clinical Burden of Non-Alcoholic Fatty Liver Disease in the United States. Journal of Hepatology. 2015;2016;64:S502-S503.</a:t>
                      </a:r>
                    </a:p>
                  </a:txBody>
                  <a:tcPr marL="8079" marR="8079" marT="0" marB="0">
                    <a:solidFill>
                      <a:schemeClr val="bg1"/>
                    </a:solidFill>
                  </a:tcPr>
                </a:tc>
                <a:extLst>
                  <a:ext uri="{0D108BD9-81ED-4DB2-BD59-A6C34878D82A}">
                    <a16:rowId xmlns:a16="http://schemas.microsoft.com/office/drawing/2014/main" val="3405451692"/>
                  </a:ext>
                </a:extLst>
              </a:tr>
              <a:tr h="516587">
                <a:tc>
                  <a:txBody>
                    <a:bodyPr/>
                    <a:lstStyle/>
                    <a:p>
                      <a:pPr marL="0" marR="0">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HCC </a:t>
                      </a:r>
                      <a:r>
                        <a:rPr lang="en-US" sz="1400" b="1" dirty="0">
                          <a:effectLst/>
                          <a:latin typeface="Arial" panose="020B0604020202020204" pitchFamily="34" charset="0"/>
                          <a:cs typeface="Arial" panose="020B0604020202020204" pitchFamily="34" charset="0"/>
                          <a:sym typeface="Wingdings" panose="05000000000000000000" pitchFamily="2" charset="2"/>
                        </a:rPr>
                        <a:t></a:t>
                      </a:r>
                      <a:r>
                        <a:rPr lang="en-US" sz="1400" b="1" dirty="0">
                          <a:effectLst/>
                          <a:latin typeface="Arial" panose="020B0604020202020204" pitchFamily="34" charset="0"/>
                          <a:cs typeface="Arial" panose="020B0604020202020204" pitchFamily="34" charset="0"/>
                        </a:rPr>
                        <a:t> LT</a:t>
                      </a:r>
                      <a:endParaRPr lang="en-US" sz="1400" b="1" dirty="0">
                        <a:effectLst/>
                        <a:latin typeface="Arial" panose="020B0604020202020204" pitchFamily="34" charset="0"/>
                        <a:ea typeface="Calibri" panose="020F0502020204030204" pitchFamily="34" charset="0"/>
                        <a:cs typeface="Arial" panose="020B0604020202020204" pitchFamily="34" charset="0"/>
                      </a:endParaRPr>
                    </a:p>
                  </a:txBody>
                  <a:tcPr marL="8079" marR="8079" marT="0" marB="0">
                    <a:solidFill>
                      <a:schemeClr val="bg1"/>
                    </a:solidFill>
                  </a:tcPr>
                </a:tc>
                <a:tc>
                  <a:txBody>
                    <a:bodyPr/>
                    <a:lstStyle/>
                    <a:p>
                      <a:pPr marL="0" marR="0" algn="ctr">
                        <a:lnSpc>
                          <a:spcPct val="107000"/>
                        </a:lnSpc>
                        <a:spcBef>
                          <a:spcPts val="0"/>
                        </a:spcBef>
                        <a:spcAft>
                          <a:spcPts val="0"/>
                        </a:spcAft>
                      </a:pPr>
                      <a:r>
                        <a:rPr lang="en-US" sz="1400" b="1" dirty="0">
                          <a:effectLst/>
                          <a:latin typeface="Arial" panose="020B0604020202020204" pitchFamily="34" charset="0"/>
                          <a:cs typeface="Arial" panose="020B0604020202020204" pitchFamily="34" charset="0"/>
                        </a:rPr>
                        <a:t>3.06%</a:t>
                      </a:r>
                    </a:p>
                  </a:txBody>
                  <a:tcPr marL="8079" marR="8079" marT="0" marB="0" anchor="ctr">
                    <a:solidFill>
                      <a:schemeClr val="bg1"/>
                    </a:solidFill>
                  </a:tcPr>
                </a:tc>
                <a:tc>
                  <a:txBody>
                    <a:bodyPr/>
                    <a:lstStyle/>
                    <a:p>
                      <a:pPr marL="0" marR="0">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Calibrated value from Younossi ZM, Henry L, Stepanova M, et al. The Economic and Clinical Burden of Non-Alcoholic Fatty Liver Disease in the United States. Journal of Hepatology. 2015;2016;64:S502-S503.</a:t>
                      </a:r>
                    </a:p>
                    <a:p>
                      <a:pPr marL="0" marR="0">
                        <a:lnSpc>
                          <a:spcPct val="107000"/>
                        </a:lnSpc>
                        <a:spcBef>
                          <a:spcPts val="0"/>
                        </a:spcBef>
                        <a:spcAft>
                          <a:spcPts val="0"/>
                        </a:spcAft>
                      </a:pPr>
                      <a:endParaRPr lang="en-US" sz="1100" dirty="0">
                        <a:effectLst/>
                        <a:latin typeface="Arial" panose="020B0604020202020204" pitchFamily="34" charset="0"/>
                        <a:cs typeface="Arial" panose="020B0604020202020204" pitchFamily="34" charset="0"/>
                      </a:endParaRPr>
                    </a:p>
                  </a:txBody>
                  <a:tcPr marL="8079" marR="8079" marT="0" marB="0">
                    <a:solidFill>
                      <a:schemeClr val="bg1"/>
                    </a:solidFill>
                  </a:tcPr>
                </a:tc>
                <a:extLst>
                  <a:ext uri="{0D108BD9-81ED-4DB2-BD59-A6C34878D82A}">
                    <a16:rowId xmlns:a16="http://schemas.microsoft.com/office/drawing/2014/main" val="3045271115"/>
                  </a:ext>
                </a:extLst>
              </a:tr>
            </a:tbl>
          </a:graphicData>
        </a:graphic>
      </p:graphicFrame>
    </p:spTree>
    <p:extLst>
      <p:ext uri="{BB962C8B-B14F-4D97-AF65-F5344CB8AC3E}">
        <p14:creationId xmlns:p14="http://schemas.microsoft.com/office/powerpoint/2010/main" val="803903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270A-9C42-4D8A-A03E-E9AE26B88822}"/>
              </a:ext>
            </a:extLst>
          </p:cNvPr>
          <p:cNvSpPr>
            <a:spLocks noGrp="1"/>
          </p:cNvSpPr>
          <p:nvPr>
            <p:ph type="title"/>
          </p:nvPr>
        </p:nvSpPr>
        <p:spPr>
          <a:xfrm>
            <a:off x="838200" y="1"/>
            <a:ext cx="10515600" cy="1012370"/>
          </a:xfrm>
        </p:spPr>
        <p:txBody>
          <a:bodyPr>
            <a:normAutofit/>
          </a:bodyPr>
          <a:lstStyle/>
          <a:p>
            <a:pPr algn="ctr"/>
            <a:r>
              <a:rPr lang="en-US" sz="4000" b="1" u="sng" dirty="0">
                <a:latin typeface="Arial" panose="020B0604020202020204" pitchFamily="34" charset="0"/>
                <a:cs typeface="Arial" panose="020B0604020202020204" pitchFamily="34" charset="0"/>
              </a:rPr>
              <a:t>Inputs: Age-related Risk Adjustments </a:t>
            </a:r>
          </a:p>
        </p:txBody>
      </p:sp>
      <p:sp>
        <p:nvSpPr>
          <p:cNvPr id="3" name="Content Placeholder 2">
            <a:extLst>
              <a:ext uri="{FF2B5EF4-FFF2-40B4-BE49-F238E27FC236}">
                <a16:creationId xmlns:a16="http://schemas.microsoft.com/office/drawing/2014/main" id="{2CD7E98C-15D1-417C-9F48-F5EBA58F95F3}"/>
              </a:ext>
            </a:extLst>
          </p:cNvPr>
          <p:cNvSpPr>
            <a:spLocks noGrp="1"/>
          </p:cNvSpPr>
          <p:nvPr>
            <p:ph idx="1"/>
          </p:nvPr>
        </p:nvSpPr>
        <p:spPr>
          <a:xfrm>
            <a:off x="179614" y="1188719"/>
            <a:ext cx="11832772" cy="3765417"/>
          </a:xfrm>
        </p:spPr>
        <p:txBody>
          <a:bodyPr/>
          <a:lstStyle/>
          <a:p>
            <a:r>
              <a:rPr lang="en-US" dirty="0">
                <a:latin typeface="Arial" panose="020B0604020202020204" pitchFamily="34" charset="0"/>
                <a:cs typeface="Arial" panose="020B0604020202020204" pitchFamily="34" charset="0"/>
              </a:rPr>
              <a:t>Transition probability is adjusted for age by multiplication of a age-related relative risk </a:t>
            </a:r>
          </a:p>
          <a:p>
            <a:r>
              <a:rPr lang="en-US" dirty="0">
                <a:latin typeface="Arial" panose="020B0604020202020204" pitchFamily="34" charset="0"/>
                <a:cs typeface="Arial" panose="020B0604020202020204" pitchFamily="34" charset="0"/>
              </a:rPr>
              <a:t>Relative risks applied were consistent with other PE models </a:t>
            </a:r>
          </a:p>
          <a:p>
            <a:r>
              <a:rPr lang="en-US" b="1" dirty="0">
                <a:latin typeface="Arial" panose="020B0604020202020204" pitchFamily="34" charset="0"/>
                <a:cs typeface="Arial" panose="020B0604020202020204" pitchFamily="34" charset="0"/>
              </a:rPr>
              <a:t>Assumption: </a:t>
            </a:r>
            <a:r>
              <a:rPr lang="en-US" dirty="0">
                <a:latin typeface="Arial" panose="020B0604020202020204" pitchFamily="34" charset="0"/>
                <a:cs typeface="Arial" panose="020B0604020202020204" pitchFamily="34" charset="0"/>
              </a:rPr>
              <a:t>Relative risk of disease regression (e.g. F1 </a:t>
            </a:r>
            <a:r>
              <a:rPr lang="en-US" dirty="0">
                <a:latin typeface="Arial" panose="020B0604020202020204" pitchFamily="34" charset="0"/>
                <a:cs typeface="Arial" panose="020B0604020202020204" pitchFamily="34" charset="0"/>
                <a:sym typeface="Wingdings" panose="05000000000000000000" pitchFamily="2" charset="2"/>
              </a:rPr>
              <a:t> F0) was assumed to be mathematical inverse of the relative risk of disease progression</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290FC2F-945D-48AF-8DFF-4E9A0C636306}"/>
              </a:ext>
            </a:extLst>
          </p:cNvPr>
          <p:cNvPicPr>
            <a:picLocks noChangeAspect="1"/>
          </p:cNvPicPr>
          <p:nvPr/>
        </p:nvPicPr>
        <p:blipFill rotWithShape="1">
          <a:blip r:embed="rId3"/>
          <a:srcRect b="20864"/>
          <a:stretch/>
        </p:blipFill>
        <p:spPr>
          <a:xfrm>
            <a:off x="179613" y="3969871"/>
            <a:ext cx="11674929" cy="1506649"/>
          </a:xfrm>
          <a:prstGeom prst="rect">
            <a:avLst/>
          </a:prstGeom>
        </p:spPr>
      </p:pic>
      <p:sp>
        <p:nvSpPr>
          <p:cNvPr id="5" name="TextBox 4">
            <a:extLst>
              <a:ext uri="{FF2B5EF4-FFF2-40B4-BE49-F238E27FC236}">
                <a16:creationId xmlns:a16="http://schemas.microsoft.com/office/drawing/2014/main" id="{211E1DD1-29DE-4178-A960-B8568F164A67}"/>
              </a:ext>
            </a:extLst>
          </p:cNvPr>
          <p:cNvSpPr txBox="1"/>
          <p:nvPr/>
        </p:nvSpPr>
        <p:spPr>
          <a:xfrm>
            <a:off x="179613" y="5780782"/>
            <a:ext cx="11674929"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Age-related relative risk adjustments were </a:t>
            </a:r>
            <a:r>
              <a:rPr lang="en-US" sz="1600" dirty="0">
                <a:latin typeface="Arial" panose="020B0604020202020204" pitchFamily="34" charset="0"/>
                <a:cs typeface="Arial" panose="020B0604020202020204" pitchFamily="34" charset="0"/>
              </a:rPr>
              <a:t>adapted from the supplement of Younossi ZM, Henry L, Stepanova M, et al. The Economic and Clinical Burden of Non-Alcoholic Fatty Liver Disease in the United States. Journal of Hepatology. 2015;2016;64:S502-S503</a:t>
            </a:r>
          </a:p>
          <a:p>
            <a:endParaRPr lang="en-US" sz="1600" dirty="0"/>
          </a:p>
        </p:txBody>
      </p:sp>
    </p:spTree>
    <p:extLst>
      <p:ext uri="{BB962C8B-B14F-4D97-AF65-F5344CB8AC3E}">
        <p14:creationId xmlns:p14="http://schemas.microsoft.com/office/powerpoint/2010/main" val="405480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E580-D478-4C79-A602-7268983CCBA1}"/>
              </a:ext>
            </a:extLst>
          </p:cNvPr>
          <p:cNvSpPr>
            <a:spLocks noGrp="1"/>
          </p:cNvSpPr>
          <p:nvPr>
            <p:ph type="title"/>
          </p:nvPr>
        </p:nvSpPr>
        <p:spPr>
          <a:xfrm>
            <a:off x="838200" y="-1"/>
            <a:ext cx="10515600" cy="953311"/>
          </a:xfrm>
        </p:spPr>
        <p:txBody>
          <a:bodyPr>
            <a:normAutofit/>
          </a:bodyPr>
          <a:lstStyle/>
          <a:p>
            <a:pPr algn="ctr"/>
            <a:r>
              <a:rPr lang="en-US" sz="4000" b="1" u="sng" dirty="0">
                <a:latin typeface="Arial" panose="020B0604020202020204" pitchFamily="34" charset="0"/>
                <a:cs typeface="Arial" panose="020B0604020202020204" pitchFamily="34" charset="0"/>
              </a:rPr>
              <a:t>Treatments of interest</a:t>
            </a:r>
          </a:p>
        </p:txBody>
      </p:sp>
      <p:sp>
        <p:nvSpPr>
          <p:cNvPr id="3" name="Content Placeholder 2">
            <a:extLst>
              <a:ext uri="{FF2B5EF4-FFF2-40B4-BE49-F238E27FC236}">
                <a16:creationId xmlns:a16="http://schemas.microsoft.com/office/drawing/2014/main" id="{7AE37E89-FE0C-448F-B3C7-4E1CC1742456}"/>
              </a:ext>
            </a:extLst>
          </p:cNvPr>
          <p:cNvSpPr>
            <a:spLocks noGrp="1"/>
          </p:cNvSpPr>
          <p:nvPr>
            <p:ph idx="1"/>
          </p:nvPr>
        </p:nvSpPr>
        <p:spPr>
          <a:xfrm>
            <a:off x="341075" y="795867"/>
            <a:ext cx="11509850" cy="5909733"/>
          </a:xfrm>
        </p:spPr>
        <p:txBody>
          <a:bodyPr>
            <a:normAutofit lnSpcReduction="10000"/>
          </a:bodyPr>
          <a:lstStyle/>
          <a:p>
            <a:r>
              <a:rPr lang="en-US" dirty="0">
                <a:latin typeface="Arial" panose="020B0604020202020204" pitchFamily="34" charset="0"/>
                <a:cs typeface="Arial" panose="020B0604020202020204" pitchFamily="34" charset="0"/>
              </a:rPr>
              <a:t>Bariatric surgery</a:t>
            </a:r>
          </a:p>
          <a:p>
            <a:pPr lvl="1"/>
            <a:r>
              <a:rPr lang="en-US" dirty="0">
                <a:latin typeface="Arial" panose="020B0604020202020204" pitchFamily="34" charset="0"/>
                <a:cs typeface="Arial" panose="020B0604020202020204" pitchFamily="34" charset="0"/>
              </a:rPr>
              <a:t>5-year retrospective cohort analysis showed profound reduction in fibrosis scores in patients with NAFLD/NASH</a:t>
            </a:r>
          </a:p>
          <a:p>
            <a:pPr lvl="1"/>
            <a:r>
              <a:rPr lang="en-US" dirty="0">
                <a:latin typeface="Arial" panose="020B0604020202020204" pitchFamily="34" charset="0"/>
                <a:cs typeface="Arial" panose="020B0604020202020204" pitchFamily="34" charset="0"/>
              </a:rPr>
              <a:t>Furthermore, the biggest driver of mortality in the NAFLD population isn’t even liver disease, but CV disease, which bariatric surgery is known to modify</a:t>
            </a:r>
          </a:p>
          <a:p>
            <a:pPr lvl="2"/>
            <a:r>
              <a:rPr lang="en-US" sz="2200" dirty="0">
                <a:latin typeface="Arial" panose="020B0604020202020204" pitchFamily="34" charset="0"/>
                <a:cs typeface="Arial" panose="020B0604020202020204" pitchFamily="34" charset="0"/>
              </a:rPr>
              <a:t>Future project is to create a multi-disease state model (integrating CV disease progression and diabetes disease progression) for the effect of bariatric surgery in a NAFLD population </a:t>
            </a:r>
          </a:p>
          <a:p>
            <a:pPr lvl="1"/>
            <a:r>
              <a:rPr lang="en-US" dirty="0">
                <a:latin typeface="Arial" panose="020B0604020202020204" pitchFamily="34" charset="0"/>
                <a:cs typeface="Arial" panose="020B0604020202020204" pitchFamily="34" charset="0"/>
              </a:rPr>
              <a:t>One time cost of ~ $44,956</a:t>
            </a:r>
          </a:p>
          <a:p>
            <a:pPr lvl="2"/>
            <a:r>
              <a:rPr lang="en-US" sz="2200" dirty="0">
                <a:latin typeface="Arial" panose="020B0604020202020204" pitchFamily="34" charset="0"/>
                <a:cs typeface="Arial" panose="020B0604020202020204" pitchFamily="34" charset="0"/>
              </a:rPr>
              <a:t>Per year medical costs go down after first year </a:t>
            </a:r>
          </a:p>
          <a:p>
            <a:r>
              <a:rPr lang="en-US" dirty="0" err="1">
                <a:latin typeface="Arial" panose="020B0604020202020204" pitchFamily="34" charset="0"/>
                <a:cs typeface="Arial" panose="020B0604020202020204" pitchFamily="34" charset="0"/>
              </a:rPr>
              <a:t>Obetacholic</a:t>
            </a:r>
            <a:r>
              <a:rPr lang="en-US" dirty="0">
                <a:latin typeface="Arial" panose="020B0604020202020204" pitchFamily="34" charset="0"/>
                <a:cs typeface="Arial" panose="020B0604020202020204" pitchFamily="34" charset="0"/>
              </a:rPr>
              <a:t> Acid</a:t>
            </a:r>
          </a:p>
          <a:p>
            <a:pPr lvl="1"/>
            <a:r>
              <a:rPr lang="en-US" dirty="0">
                <a:latin typeface="Arial" panose="020B0604020202020204" pitchFamily="34" charset="0"/>
                <a:cs typeface="Arial" panose="020B0604020202020204" pitchFamily="34" charset="0"/>
              </a:rPr>
              <a:t>RCT demonstrated effect on fibrosis regression, 72 month follow up</a:t>
            </a:r>
          </a:p>
          <a:p>
            <a:pPr lvl="1"/>
            <a:r>
              <a:rPr lang="en-US" dirty="0">
                <a:latin typeface="Arial" panose="020B0604020202020204" pitchFamily="34" charset="0"/>
                <a:cs typeface="Arial" panose="020B0604020202020204" pitchFamily="34" charset="0"/>
              </a:rPr>
              <a:t>~$90,000/year, currently approved for primary biliary cholangitis</a:t>
            </a:r>
          </a:p>
          <a:p>
            <a:r>
              <a:rPr lang="en-US" dirty="0">
                <a:latin typeface="Arial" panose="020B0604020202020204" pitchFamily="34" charset="0"/>
                <a:cs typeface="Arial" panose="020B0604020202020204" pitchFamily="34" charset="0"/>
              </a:rPr>
              <a:t>CVC – future direction</a:t>
            </a:r>
          </a:p>
          <a:p>
            <a:pPr lvl="1"/>
            <a:r>
              <a:rPr lang="en-US" dirty="0">
                <a:latin typeface="Arial" panose="020B0604020202020204" pitchFamily="34" charset="0"/>
                <a:cs typeface="Arial" panose="020B0604020202020204" pitchFamily="34" charset="0"/>
              </a:rPr>
              <a:t>Similar size of effect (RR is 2.2 rather than OCA’s 2.0) on fibrosis regression</a:t>
            </a:r>
          </a:p>
          <a:p>
            <a:pPr lvl="1"/>
            <a:r>
              <a:rPr lang="en-US" dirty="0">
                <a:latin typeface="Arial" panose="020B0604020202020204" pitchFamily="34" charset="0"/>
                <a:cs typeface="Arial" panose="020B0604020202020204" pitchFamily="34" charset="0"/>
              </a:rPr>
              <a:t>Not currently on the market – no price, longer road to approval </a:t>
            </a:r>
          </a:p>
        </p:txBody>
      </p:sp>
    </p:spTree>
    <p:extLst>
      <p:ext uri="{BB962C8B-B14F-4D97-AF65-F5344CB8AC3E}">
        <p14:creationId xmlns:p14="http://schemas.microsoft.com/office/powerpoint/2010/main" val="2657297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FD8A-9230-4DF5-BA1B-443E09281D49}"/>
              </a:ext>
            </a:extLst>
          </p:cNvPr>
          <p:cNvSpPr>
            <a:spLocks noGrp="1"/>
          </p:cNvSpPr>
          <p:nvPr>
            <p:ph type="title"/>
          </p:nvPr>
        </p:nvSpPr>
        <p:spPr>
          <a:xfrm>
            <a:off x="838200" y="18255"/>
            <a:ext cx="10515600" cy="784861"/>
          </a:xfrm>
        </p:spPr>
        <p:txBody>
          <a:bodyPr>
            <a:normAutofit/>
          </a:bodyPr>
          <a:lstStyle/>
          <a:p>
            <a:pPr algn="ctr"/>
            <a:r>
              <a:rPr lang="en-US" sz="4000" b="1" u="sng" dirty="0">
                <a:latin typeface="Arial" panose="020B0604020202020204" pitchFamily="34" charset="0"/>
                <a:cs typeface="Arial" panose="020B0604020202020204" pitchFamily="34" charset="0"/>
              </a:rPr>
              <a:t>Outcomes of treatments</a:t>
            </a:r>
          </a:p>
        </p:txBody>
      </p:sp>
      <p:graphicFrame>
        <p:nvGraphicFramePr>
          <p:cNvPr id="10" name="Content Placeholder 9">
            <a:extLst>
              <a:ext uri="{FF2B5EF4-FFF2-40B4-BE49-F238E27FC236}">
                <a16:creationId xmlns:a16="http://schemas.microsoft.com/office/drawing/2014/main" id="{33FB0AD3-321F-4990-972B-F7DF34868FE5}"/>
              </a:ext>
            </a:extLst>
          </p:cNvPr>
          <p:cNvGraphicFramePr>
            <a:graphicFrameLocks noGrp="1"/>
          </p:cNvGraphicFramePr>
          <p:nvPr>
            <p:ph idx="1"/>
            <p:extLst>
              <p:ext uri="{D42A27DB-BD31-4B8C-83A1-F6EECF244321}">
                <p14:modId xmlns:p14="http://schemas.microsoft.com/office/powerpoint/2010/main" val="2495312922"/>
              </p:ext>
            </p:extLst>
          </p:nvPr>
        </p:nvGraphicFramePr>
        <p:xfrm>
          <a:off x="168441" y="801508"/>
          <a:ext cx="11855115" cy="4945916"/>
        </p:xfrm>
        <a:graphic>
          <a:graphicData uri="http://schemas.openxmlformats.org/drawingml/2006/table">
            <a:tbl>
              <a:tblPr firstRow="1" firstCol="1" bandRow="1"/>
              <a:tblGrid>
                <a:gridCol w="1732547">
                  <a:extLst>
                    <a:ext uri="{9D8B030D-6E8A-4147-A177-3AD203B41FA5}">
                      <a16:colId xmlns:a16="http://schemas.microsoft.com/office/drawing/2014/main" val="1961648552"/>
                    </a:ext>
                  </a:extLst>
                </a:gridCol>
                <a:gridCol w="2637955">
                  <a:extLst>
                    <a:ext uri="{9D8B030D-6E8A-4147-A177-3AD203B41FA5}">
                      <a16:colId xmlns:a16="http://schemas.microsoft.com/office/drawing/2014/main" val="342433566"/>
                    </a:ext>
                  </a:extLst>
                </a:gridCol>
                <a:gridCol w="2705975">
                  <a:extLst>
                    <a:ext uri="{9D8B030D-6E8A-4147-A177-3AD203B41FA5}">
                      <a16:colId xmlns:a16="http://schemas.microsoft.com/office/drawing/2014/main" val="2137807466"/>
                    </a:ext>
                  </a:extLst>
                </a:gridCol>
                <a:gridCol w="2763550">
                  <a:extLst>
                    <a:ext uri="{9D8B030D-6E8A-4147-A177-3AD203B41FA5}">
                      <a16:colId xmlns:a16="http://schemas.microsoft.com/office/drawing/2014/main" val="1933622348"/>
                    </a:ext>
                  </a:extLst>
                </a:gridCol>
                <a:gridCol w="2015088">
                  <a:extLst>
                    <a:ext uri="{9D8B030D-6E8A-4147-A177-3AD203B41FA5}">
                      <a16:colId xmlns:a16="http://schemas.microsoft.com/office/drawing/2014/main" val="1765916967"/>
                    </a:ext>
                  </a:extLst>
                </a:gridCol>
              </a:tblGrid>
              <a:tr h="740966">
                <a:tc>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Treatment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b="1">
                          <a:effectLst/>
                          <a:latin typeface="Arial" panose="020B0604020202020204" pitchFamily="34" charset="0"/>
                          <a:ea typeface="Calibri" panose="020F0502020204030204" pitchFamily="34" charset="0"/>
                          <a:cs typeface="Times New Roman" panose="02020603050405020304" pitchFamily="18" charset="0"/>
                        </a:rPr>
                        <a:t>Improvement in Fibrosis*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Distribution of effect by stage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Distribution of effect over time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Prevention of worsening of Fibrosis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90071407"/>
                  </a:ext>
                </a:extLst>
              </a:tr>
              <a:tr h="1595188">
                <a:tc>
                  <a:txBody>
                    <a:bodyPr/>
                    <a:lstStyle/>
                    <a:p>
                      <a:pPr marL="0" marR="0" algn="ctr">
                        <a:lnSpc>
                          <a:spcPct val="107000"/>
                        </a:lnSpc>
                        <a:spcBef>
                          <a:spcPts val="0"/>
                        </a:spcBef>
                        <a:spcAft>
                          <a:spcPts val="0"/>
                        </a:spcAft>
                      </a:pPr>
                      <a:r>
                        <a:rPr lang="en-US" sz="1800" b="1" dirty="0" err="1">
                          <a:effectLst/>
                          <a:latin typeface="Arial" panose="020B0604020202020204" pitchFamily="34" charset="0"/>
                          <a:ea typeface="Calibri" panose="020F0502020204030204" pitchFamily="34" charset="0"/>
                          <a:cs typeface="Times New Roman" panose="02020603050405020304" pitchFamily="18" charset="0"/>
                        </a:rPr>
                        <a:t>Obeticholic</a:t>
                      </a:r>
                      <a:r>
                        <a:rPr lang="en-US" sz="1800" b="1" dirty="0">
                          <a:effectLst/>
                          <a:latin typeface="Arial" panose="020B0604020202020204" pitchFamily="34" charset="0"/>
                          <a:ea typeface="Calibri" panose="020F0502020204030204" pitchFamily="34" charset="0"/>
                          <a:cs typeface="Times New Roman" panose="02020603050405020304" pitchFamily="18" charset="0"/>
                        </a:rPr>
                        <a:t> acid [1]</a:t>
                      </a:r>
                    </a:p>
                    <a:p>
                      <a:pPr marL="0" marR="0" algn="ctr">
                        <a:lnSpc>
                          <a:spcPct val="107000"/>
                        </a:lnSpc>
                        <a:spcBef>
                          <a:spcPts val="0"/>
                        </a:spcBef>
                        <a:spcAft>
                          <a:spcPts val="0"/>
                        </a:spcAft>
                      </a:pPr>
                      <a:endParaRPr lang="en-US"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RR, 2.0 (1.2-3.4, p=0.004)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b="1" u="sng" dirty="0">
                          <a:effectLst/>
                          <a:latin typeface="Arial" panose="020B0604020202020204" pitchFamily="34" charset="0"/>
                          <a:ea typeface="Calibri" panose="020F0502020204030204" pitchFamily="34" charset="0"/>
                          <a:cs typeface="Times New Roman" panose="02020603050405020304" pitchFamily="18" charset="0"/>
                        </a:rPr>
                        <a:t>Only studied in NASH without cirrhosis (F4)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Arial" panose="020B0604020202020204" pitchFamily="34" charset="0"/>
                          <a:ea typeface="Calibri" panose="020F0502020204030204" pitchFamily="34" charset="0"/>
                          <a:cs typeface="Times New Roman" panose="02020603050405020304" pitchFamily="18" charset="0"/>
                        </a:rPr>
                        <a:t>Not reported whether higher stages experienced greater or less effect </a:t>
                      </a:r>
                    </a:p>
                    <a:p>
                      <a:pPr marL="342900" marR="0" lvl="0" indent="-342900">
                        <a:lnSpc>
                          <a:spcPct val="107000"/>
                        </a:lnSpc>
                        <a:spcBef>
                          <a:spcPts val="0"/>
                        </a:spcBef>
                        <a:spcAft>
                          <a:spcPts val="0"/>
                        </a:spcAft>
                        <a:buFont typeface="Symbol" panose="05050102010706020507" pitchFamily="18"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Arial" panose="020B0604020202020204" pitchFamily="34" charset="0"/>
                          <a:ea typeface="Calibri" panose="020F0502020204030204" pitchFamily="34" charset="0"/>
                          <a:cs typeface="Times New Roman" panose="02020603050405020304" pitchFamily="18" charset="0"/>
                        </a:rPr>
                        <a:t>Trial duration = 72 weeks</a:t>
                      </a:r>
                    </a:p>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Arial" panose="020B0604020202020204" pitchFamily="34" charset="0"/>
                          <a:ea typeface="Calibri" panose="020F0502020204030204" pitchFamily="34" charset="0"/>
                          <a:cs typeface="Times New Roman" panose="02020603050405020304" pitchFamily="18" charset="0"/>
                        </a:rPr>
                        <a:t>Assume treatment effects occur over 5 years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Conservatively assume that treatment effect persists over 5 years – do not assume treatment effect either tapers off or increases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600" b="1" dirty="0">
                          <a:effectLst/>
                          <a:latin typeface="Arial" panose="020B0604020202020204" pitchFamily="34" charset="0"/>
                          <a:ea typeface="Calibri" panose="020F0502020204030204" pitchFamily="34" charset="0"/>
                          <a:cs typeface="Times New Roman" panose="02020603050405020304" pitchFamily="18" charset="0"/>
                        </a:rPr>
                        <a:t>Not reported!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b="1" dirty="0">
                          <a:effectLst/>
                          <a:latin typeface="Arial" panose="020B0604020202020204" pitchFamily="34" charset="0"/>
                          <a:ea typeface="Calibri" panose="020F0502020204030204" pitchFamily="34" charset="0"/>
                          <a:cs typeface="Times New Roman" panose="02020603050405020304" pitchFamily="18" charset="0"/>
                        </a:rPr>
                        <a:t>Assume no effect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7820405"/>
                  </a:ext>
                </a:extLst>
              </a:tr>
              <a:tr h="2133310">
                <a:tc>
                  <a:txBody>
                    <a:bodyPr/>
                    <a:lstStyle/>
                    <a:p>
                      <a:pPr marL="0" marR="0" algn="ctr">
                        <a:lnSpc>
                          <a:spcPct val="107000"/>
                        </a:lnSpc>
                        <a:spcBef>
                          <a:spcPts val="0"/>
                        </a:spcBef>
                        <a:spcAft>
                          <a:spcPts val="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Bariatric surgery [2]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OR 18.90 (2.10-170.39) – univariate ana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Adjusted OR 4.10 (0.32-52.12)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6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Odds ratio &lt; 10%</a:t>
                      </a: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6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Assume Odds ratio = RR</a:t>
                      </a: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Arial" panose="020B0604020202020204" pitchFamily="34" charset="0"/>
                          <a:ea typeface="Calibri" panose="020F0502020204030204" pitchFamily="34" charset="0"/>
                          <a:cs typeface="Times New Roman" panose="02020603050405020304" pitchFamily="18" charset="0"/>
                        </a:rPr>
                        <a:t>Patients in higher Fibrosis stage more likely to achieve fibrosis regression (mean stage experiencing regression = </a:t>
                      </a:r>
                      <a:r>
                        <a:rPr lang="en-US" sz="1400" b="1" u="sng" dirty="0">
                          <a:effectLst/>
                          <a:latin typeface="Arial" panose="020B0604020202020204" pitchFamily="34" charset="0"/>
                          <a:ea typeface="Calibri" panose="020F0502020204030204" pitchFamily="34" charset="0"/>
                          <a:cs typeface="Times New Roman" panose="02020603050405020304" pitchFamily="18" charset="0"/>
                        </a:rPr>
                        <a:t>2.5</a:t>
                      </a:r>
                      <a:r>
                        <a:rPr lang="en-US" sz="1400" b="1" dirty="0">
                          <a:effectLst/>
                          <a:latin typeface="Arial" panose="020B0604020202020204" pitchFamily="34" charset="0"/>
                          <a:ea typeface="Calibri" panose="020F0502020204030204" pitchFamily="34" charset="0"/>
                          <a:cs typeface="Times New Roman" panose="02020603050405020304" pitchFamily="18" charset="0"/>
                        </a:rPr>
                        <a:t>, v no regression mean stage = 1.9, p = 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TREAT ONLY for F2 and F3 IN MODEL</a:t>
                      </a:r>
                      <a:endParaRPr lang="en-US"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Arial" panose="020B0604020202020204" pitchFamily="34" charset="0"/>
                          <a:ea typeface="Calibri" panose="020F0502020204030204" pitchFamily="34" charset="0"/>
                          <a:cs typeface="Times New Roman" panose="02020603050405020304" pitchFamily="18" charset="0"/>
                        </a:rPr>
                        <a:t>Mean follow up = </a:t>
                      </a:r>
                      <a:r>
                        <a:rPr lang="en-US" sz="1400" b="1" u="sng" dirty="0">
                          <a:effectLst/>
                          <a:latin typeface="Arial" panose="020B0604020202020204" pitchFamily="34" charset="0"/>
                          <a:ea typeface="Calibri" panose="020F0502020204030204" pitchFamily="34" charset="0"/>
                          <a:cs typeface="Times New Roman" panose="02020603050405020304" pitchFamily="18" charset="0"/>
                        </a:rPr>
                        <a:t>4.5 years</a:t>
                      </a:r>
                      <a:r>
                        <a:rPr lang="en-US" sz="1400" b="1" dirty="0">
                          <a:effectLst/>
                          <a:latin typeface="Arial" panose="020B060402020202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Arial" panose="020B0604020202020204" pitchFamily="34" charset="0"/>
                          <a:ea typeface="Calibri" panose="020F0502020204030204" pitchFamily="34" charset="0"/>
                          <a:cs typeface="Times New Roman" panose="02020603050405020304" pitchFamily="18" charset="0"/>
                        </a:rPr>
                        <a:t>Assume treatment effects were relatively linear between years 1-4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Arial" panose="020B0604020202020204" pitchFamily="34" charset="0"/>
                          <a:ea typeface="Calibri" panose="020F0502020204030204" pitchFamily="34" charset="0"/>
                          <a:cs typeface="Times New Roman" panose="02020603050405020304" pitchFamily="18" charset="0"/>
                        </a:rPr>
                        <a:t>Assume treatment effect tapered off around years 4-5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600" b="1" dirty="0">
                          <a:effectLst/>
                          <a:latin typeface="Arial" panose="020B0604020202020204" pitchFamily="34" charset="0"/>
                          <a:ea typeface="Calibri" panose="020F0502020204030204" pitchFamily="34" charset="0"/>
                          <a:cs typeface="Times New Roman" panose="02020603050405020304" pitchFamily="18" charset="0"/>
                        </a:rPr>
                        <a:t>Not reported!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b="1" dirty="0">
                          <a:effectLst/>
                          <a:latin typeface="Arial" panose="020B0604020202020204" pitchFamily="34" charset="0"/>
                          <a:ea typeface="Calibri" panose="020F0502020204030204" pitchFamily="34" charset="0"/>
                          <a:cs typeface="Times New Roman" panose="02020603050405020304" pitchFamily="18" charset="0"/>
                        </a:rPr>
                        <a:t>Assume no effect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1306" marR="613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3517838"/>
                  </a:ext>
                </a:extLst>
              </a:tr>
            </a:tbl>
          </a:graphicData>
        </a:graphic>
      </p:graphicFrame>
      <p:sp>
        <p:nvSpPr>
          <p:cNvPr id="11" name="Rectangle 3">
            <a:extLst>
              <a:ext uri="{FF2B5EF4-FFF2-40B4-BE49-F238E27FC236}">
                <a16:creationId xmlns:a16="http://schemas.microsoft.com/office/drawing/2014/main" id="{C575B29C-0AA8-4F97-BED9-BC2F5BAB78CF}"/>
              </a:ext>
            </a:extLst>
          </p:cNvPr>
          <p:cNvSpPr>
            <a:spLocks noChangeArrowheads="1"/>
          </p:cNvSpPr>
          <p:nvPr/>
        </p:nvSpPr>
        <p:spPr bwMode="auto">
          <a:xfrm>
            <a:off x="-79920" y="1887266"/>
            <a:ext cx="13745062" cy="74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F3BF5538-3F60-4D9C-9C40-ED9104DE3140}"/>
              </a:ext>
            </a:extLst>
          </p:cNvPr>
          <p:cNvSpPr txBox="1"/>
          <p:nvPr/>
        </p:nvSpPr>
        <p:spPr>
          <a:xfrm>
            <a:off x="84219" y="5747424"/>
            <a:ext cx="12023557" cy="1446550"/>
          </a:xfrm>
          <a:prstGeom prst="rect">
            <a:avLst/>
          </a:prstGeom>
          <a:noFill/>
        </p:spPr>
        <p:txBody>
          <a:bodyPr wrap="square" rtlCol="0">
            <a:spAutoFit/>
          </a:bodyPr>
          <a:lstStyle/>
          <a:p>
            <a:pPr marL="342900" indent="-342900">
              <a:buAutoNum type="arabicPeriod"/>
            </a:pPr>
            <a:r>
              <a:rPr lang="en-US" sz="1400" b="1" dirty="0" err="1">
                <a:latin typeface="Arial" panose="020B0604020202020204" pitchFamily="34" charset="0"/>
                <a:cs typeface="Arial" panose="020B0604020202020204" pitchFamily="34" charset="0"/>
              </a:rPr>
              <a:t>Neuschwander-Tetri</a:t>
            </a:r>
            <a:r>
              <a:rPr lang="en-US" sz="1400" b="1" dirty="0">
                <a:latin typeface="Arial" panose="020B0604020202020204" pitchFamily="34" charset="0"/>
                <a:cs typeface="Arial" panose="020B0604020202020204" pitchFamily="34" charset="0"/>
              </a:rPr>
              <a:t> BA, Loomba R, </a:t>
            </a:r>
            <a:r>
              <a:rPr lang="en-US" sz="1400" b="1" dirty="0" err="1">
                <a:latin typeface="Arial" panose="020B0604020202020204" pitchFamily="34" charset="0"/>
                <a:cs typeface="Arial" panose="020B0604020202020204" pitchFamily="34" charset="0"/>
              </a:rPr>
              <a:t>Sanyal</a:t>
            </a:r>
            <a:r>
              <a:rPr lang="en-US" sz="1400" b="1" dirty="0">
                <a:latin typeface="Arial" panose="020B0604020202020204" pitchFamily="34" charset="0"/>
                <a:cs typeface="Arial" panose="020B0604020202020204" pitchFamily="34" charset="0"/>
              </a:rPr>
              <a:t> AJ, Lavine JE, Van Natta ML, </a:t>
            </a:r>
            <a:r>
              <a:rPr lang="en-US" sz="1400" b="1" dirty="0" err="1">
                <a:latin typeface="Arial" panose="020B0604020202020204" pitchFamily="34" charset="0"/>
                <a:cs typeface="Arial" panose="020B0604020202020204" pitchFamily="34" charset="0"/>
              </a:rPr>
              <a:t>Abdelmalek</a:t>
            </a:r>
            <a:r>
              <a:rPr lang="en-US" sz="1400" b="1" dirty="0">
                <a:latin typeface="Arial" panose="020B0604020202020204" pitchFamily="34" charset="0"/>
                <a:cs typeface="Arial" panose="020B0604020202020204" pitchFamily="34" charset="0"/>
              </a:rPr>
              <a:t> MF, et al. </a:t>
            </a:r>
            <a:r>
              <a:rPr lang="en-US" sz="1400" b="1" dirty="0" err="1">
                <a:latin typeface="Arial" panose="020B0604020202020204" pitchFamily="34" charset="0"/>
                <a:cs typeface="Arial" panose="020B0604020202020204" pitchFamily="34" charset="0"/>
              </a:rPr>
              <a:t>Farnesoid</a:t>
            </a:r>
            <a:r>
              <a:rPr lang="en-US" sz="1400" b="1" dirty="0">
                <a:latin typeface="Arial" panose="020B0604020202020204" pitchFamily="34" charset="0"/>
                <a:cs typeface="Arial" panose="020B0604020202020204" pitchFamily="34" charset="0"/>
              </a:rPr>
              <a:t> X nuclear receptor ligand </a:t>
            </a:r>
            <a:r>
              <a:rPr lang="en-US" sz="1400" b="1" dirty="0" err="1">
                <a:latin typeface="Arial" panose="020B0604020202020204" pitchFamily="34" charset="0"/>
                <a:cs typeface="Arial" panose="020B0604020202020204" pitchFamily="34" charset="0"/>
              </a:rPr>
              <a:t>obeticholic</a:t>
            </a:r>
            <a:r>
              <a:rPr lang="en-US" sz="1400" b="1" dirty="0">
                <a:latin typeface="Arial" panose="020B0604020202020204" pitchFamily="34" charset="0"/>
                <a:cs typeface="Arial" panose="020B0604020202020204" pitchFamily="34" charset="0"/>
              </a:rPr>
              <a:t> acid for non-cirrhotic, non-alcoholic steatohepatitis (FLINT): a </a:t>
            </a:r>
            <a:r>
              <a:rPr lang="en-US" sz="1400" b="1" dirty="0" err="1">
                <a:latin typeface="Arial" panose="020B0604020202020204" pitchFamily="34" charset="0"/>
                <a:cs typeface="Arial" panose="020B0604020202020204" pitchFamily="34" charset="0"/>
              </a:rPr>
              <a:t>multicentre</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randomised</a:t>
            </a:r>
            <a:r>
              <a:rPr lang="en-US" sz="1400" b="1" dirty="0">
                <a:latin typeface="Arial" panose="020B0604020202020204" pitchFamily="34" charset="0"/>
                <a:cs typeface="Arial" panose="020B0604020202020204" pitchFamily="34" charset="0"/>
              </a:rPr>
              <a:t>, placebo-controlled trial. Lancet. 2015;385(9972):956-65.</a:t>
            </a:r>
          </a:p>
          <a:p>
            <a:pPr marL="342900" indent="-342900">
              <a:buAutoNum type="arabicPeriod"/>
            </a:pPr>
            <a:r>
              <a:rPr lang="en-US" sz="1400" b="1" dirty="0">
                <a:latin typeface="Arial" panose="020B0604020202020204" pitchFamily="34" charset="0"/>
                <a:cs typeface="Arial" panose="020B0604020202020204" pitchFamily="34" charset="0"/>
              </a:rPr>
              <a:t>Glass LM, Dickson RC, Anderson JC, et al. Total Body Weight Loss of ≥10 % Is Associated with Improved Hepatic Fibrosis in Patients with Nonalcoholic Steatohepatitis. Digestive Diseases and Sciences. 2015;60:1024-1030.</a:t>
            </a:r>
          </a:p>
          <a:p>
            <a:endParaRPr lang="en-US" dirty="0"/>
          </a:p>
        </p:txBody>
      </p:sp>
    </p:spTree>
    <p:extLst>
      <p:ext uri="{BB962C8B-B14F-4D97-AF65-F5344CB8AC3E}">
        <p14:creationId xmlns:p14="http://schemas.microsoft.com/office/powerpoint/2010/main" val="20213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749A-0C08-4823-9AC2-97748FB3CB1B}"/>
              </a:ext>
            </a:extLst>
          </p:cNvPr>
          <p:cNvSpPr>
            <a:spLocks noGrp="1"/>
          </p:cNvSpPr>
          <p:nvPr>
            <p:ph type="title"/>
          </p:nvPr>
        </p:nvSpPr>
        <p:spPr>
          <a:xfrm>
            <a:off x="838200" y="0"/>
            <a:ext cx="10515600" cy="992221"/>
          </a:xfrm>
        </p:spPr>
        <p:txBody>
          <a:bodyPr>
            <a:normAutofit/>
          </a:bodyPr>
          <a:lstStyle/>
          <a:p>
            <a:pPr algn="ctr"/>
            <a:r>
              <a:rPr lang="en-US" sz="4000" b="1" u="sng" dirty="0">
                <a:latin typeface="Arial" panose="020B0604020202020204" pitchFamily="34" charset="0"/>
                <a:cs typeface="Arial" panose="020B0604020202020204" pitchFamily="34" charset="0"/>
              </a:rPr>
              <a:t>Inputs: Treatment probabilities</a:t>
            </a:r>
          </a:p>
        </p:txBody>
      </p:sp>
      <p:sp>
        <p:nvSpPr>
          <p:cNvPr id="3" name="Content Placeholder 2">
            <a:extLst>
              <a:ext uri="{FF2B5EF4-FFF2-40B4-BE49-F238E27FC236}">
                <a16:creationId xmlns:a16="http://schemas.microsoft.com/office/drawing/2014/main" id="{2F044E45-90DC-4A42-A1D4-81243DC374AF}"/>
              </a:ext>
            </a:extLst>
          </p:cNvPr>
          <p:cNvSpPr>
            <a:spLocks noGrp="1"/>
          </p:cNvSpPr>
          <p:nvPr>
            <p:ph idx="1"/>
          </p:nvPr>
        </p:nvSpPr>
        <p:spPr>
          <a:xfrm>
            <a:off x="31353" y="1053988"/>
            <a:ext cx="3895343" cy="5426013"/>
          </a:xfrm>
        </p:spPr>
        <p:txBody>
          <a:bodyPr>
            <a:normAutofit fontScale="85000" lnSpcReduction="20000"/>
          </a:bodyPr>
          <a:lstStyle/>
          <a:p>
            <a:r>
              <a:rPr lang="en-US" dirty="0">
                <a:latin typeface="Arial" panose="020B0604020202020204" pitchFamily="34" charset="0"/>
                <a:cs typeface="Arial" panose="020B0604020202020204" pitchFamily="34" charset="0"/>
              </a:rPr>
              <a:t>Only treated F2 and F3 because these were the patients studied in the OCA trial </a:t>
            </a:r>
          </a:p>
          <a:p>
            <a:r>
              <a:rPr lang="en-US" dirty="0">
                <a:latin typeface="Arial" panose="020B0604020202020204" pitchFamily="34" charset="0"/>
                <a:cs typeface="Arial" panose="020B0604020202020204" pitchFamily="34" charset="0"/>
              </a:rPr>
              <a:t>Only treated for 5 years</a:t>
            </a:r>
          </a:p>
          <a:p>
            <a:r>
              <a:rPr lang="en-US" dirty="0" err="1">
                <a:latin typeface="Arial" panose="020B0604020202020204" pitchFamily="34" charset="0"/>
                <a:cs typeface="Arial" panose="020B0604020202020204" pitchFamily="34" charset="0"/>
              </a:rPr>
              <a:t>Obetacholic</a:t>
            </a:r>
            <a:r>
              <a:rPr lang="en-US" dirty="0">
                <a:latin typeface="Arial" panose="020B0604020202020204" pitchFamily="34" charset="0"/>
                <a:cs typeface="Arial" panose="020B0604020202020204" pitchFamily="34" charset="0"/>
              </a:rPr>
              <a:t> Acid: </a:t>
            </a:r>
          </a:p>
          <a:p>
            <a:pPr lvl="1"/>
            <a:r>
              <a:rPr lang="en-US" sz="2600" dirty="0">
                <a:latin typeface="Arial" panose="020B0604020202020204" pitchFamily="34" charset="0"/>
                <a:cs typeface="Arial" panose="020B0604020202020204" pitchFamily="34" charset="0"/>
              </a:rPr>
              <a:t>derived from clinical trial data</a:t>
            </a:r>
          </a:p>
          <a:p>
            <a:pPr lvl="1"/>
            <a:r>
              <a:rPr lang="en-US" sz="2600" dirty="0">
                <a:latin typeface="Arial" panose="020B0604020202020204" pitchFamily="34" charset="0"/>
                <a:cs typeface="Arial" panose="020B0604020202020204" pitchFamily="34" charset="0"/>
              </a:rPr>
              <a:t>Follow up period: 1 year</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Bariatric surgery: </a:t>
            </a:r>
          </a:p>
          <a:p>
            <a:pPr lvl="1"/>
            <a:r>
              <a:rPr lang="en-US" sz="2600" dirty="0">
                <a:latin typeface="Arial" panose="020B0604020202020204" pitchFamily="34" charset="0"/>
                <a:cs typeface="Arial" panose="020B0604020202020204" pitchFamily="34" charset="0"/>
              </a:rPr>
              <a:t>derived from a long term retrospective cohort analysis </a:t>
            </a:r>
          </a:p>
          <a:p>
            <a:pPr lvl="1"/>
            <a:r>
              <a:rPr lang="en-US" sz="2600" dirty="0">
                <a:latin typeface="Arial" panose="020B0604020202020204" pitchFamily="34" charset="0"/>
                <a:cs typeface="Arial" panose="020B0604020202020204" pitchFamily="34" charset="0"/>
              </a:rPr>
              <a:t>Mean follow up time = 5.4 years</a:t>
            </a:r>
          </a:p>
          <a:p>
            <a:pPr lvl="1"/>
            <a:r>
              <a:rPr lang="en-US" sz="2600" dirty="0">
                <a:latin typeface="Arial" panose="020B0604020202020204" pitchFamily="34" charset="0"/>
                <a:cs typeface="Arial" panose="020B0604020202020204" pitchFamily="34" charset="0"/>
              </a:rPr>
              <a:t>Included all patients with NASH</a:t>
            </a:r>
          </a:p>
        </p:txBody>
      </p:sp>
      <p:graphicFrame>
        <p:nvGraphicFramePr>
          <p:cNvPr id="4" name="Table 3">
            <a:extLst>
              <a:ext uri="{FF2B5EF4-FFF2-40B4-BE49-F238E27FC236}">
                <a16:creationId xmlns:a16="http://schemas.microsoft.com/office/drawing/2014/main" id="{781848CC-66D9-4A2C-BFAA-70AA7ED4E226}"/>
              </a:ext>
            </a:extLst>
          </p:cNvPr>
          <p:cNvGraphicFramePr>
            <a:graphicFrameLocks noGrp="1"/>
          </p:cNvGraphicFramePr>
          <p:nvPr>
            <p:extLst>
              <p:ext uri="{D42A27DB-BD31-4B8C-83A1-F6EECF244321}">
                <p14:modId xmlns:p14="http://schemas.microsoft.com/office/powerpoint/2010/main" val="2803072495"/>
              </p:ext>
            </p:extLst>
          </p:nvPr>
        </p:nvGraphicFramePr>
        <p:xfrm>
          <a:off x="4004201" y="1053988"/>
          <a:ext cx="8156446" cy="4873943"/>
        </p:xfrm>
        <a:graphic>
          <a:graphicData uri="http://schemas.openxmlformats.org/drawingml/2006/table">
            <a:tbl>
              <a:tblPr firstRow="1" firstCol="1" bandRow="1">
                <a:tableStyleId>{5940675A-B579-460E-94D1-54222C63F5DA}</a:tableStyleId>
              </a:tblPr>
              <a:tblGrid>
                <a:gridCol w="1607587">
                  <a:extLst>
                    <a:ext uri="{9D8B030D-6E8A-4147-A177-3AD203B41FA5}">
                      <a16:colId xmlns:a16="http://schemas.microsoft.com/office/drawing/2014/main" val="198223870"/>
                    </a:ext>
                  </a:extLst>
                </a:gridCol>
                <a:gridCol w="1134552">
                  <a:extLst>
                    <a:ext uri="{9D8B030D-6E8A-4147-A177-3AD203B41FA5}">
                      <a16:colId xmlns:a16="http://schemas.microsoft.com/office/drawing/2014/main" val="3636100162"/>
                    </a:ext>
                  </a:extLst>
                </a:gridCol>
                <a:gridCol w="2689397">
                  <a:extLst>
                    <a:ext uri="{9D8B030D-6E8A-4147-A177-3AD203B41FA5}">
                      <a16:colId xmlns:a16="http://schemas.microsoft.com/office/drawing/2014/main" val="3816209683"/>
                    </a:ext>
                  </a:extLst>
                </a:gridCol>
                <a:gridCol w="2724910">
                  <a:extLst>
                    <a:ext uri="{9D8B030D-6E8A-4147-A177-3AD203B41FA5}">
                      <a16:colId xmlns:a16="http://schemas.microsoft.com/office/drawing/2014/main" val="4182747745"/>
                    </a:ext>
                  </a:extLst>
                </a:gridCol>
              </a:tblGrid>
              <a:tr h="365041">
                <a:tc>
                  <a:txBody>
                    <a:bodyPr/>
                    <a:lstStyle/>
                    <a:p>
                      <a:pPr marL="0" marR="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TRANSITION PROBABILITY</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nchor="ctr"/>
                </a:tc>
                <a:tc>
                  <a:txBody>
                    <a:bodyPr/>
                    <a:lstStyle/>
                    <a:p>
                      <a:pPr marL="0" marR="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Control</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nchor="ctr"/>
                </a:tc>
                <a:tc>
                  <a:txBody>
                    <a:bodyPr/>
                    <a:lstStyle/>
                    <a:p>
                      <a:pPr marL="0" marR="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OCA</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nchor="ctr"/>
                </a:tc>
                <a:tc>
                  <a:txBody>
                    <a:bodyPr/>
                    <a:lstStyle/>
                    <a:p>
                      <a:pPr marL="0" marR="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Bariatric surgery</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nchor="ctr"/>
                </a:tc>
                <a:extLst>
                  <a:ext uri="{0D108BD9-81ED-4DB2-BD59-A6C34878D82A}">
                    <a16:rowId xmlns:a16="http://schemas.microsoft.com/office/drawing/2014/main" val="1678944851"/>
                  </a:ext>
                </a:extLst>
              </a:tr>
              <a:tr h="674909">
                <a:tc>
                  <a:txBody>
                    <a:bodyPr/>
                    <a:lstStyle/>
                    <a:p>
                      <a:pPr marL="0" marR="0" algn="ctr">
                        <a:lnSpc>
                          <a:spcPct val="107000"/>
                        </a:lnSpc>
                        <a:spcBef>
                          <a:spcPts val="0"/>
                        </a:spcBef>
                        <a:spcAft>
                          <a:spcPts val="0"/>
                        </a:spcAft>
                      </a:pPr>
                      <a:r>
                        <a:rPr lang="en-US" sz="1800" b="1" dirty="0">
                          <a:effectLst/>
                          <a:latin typeface="Arial" panose="020B0604020202020204" pitchFamily="34" charset="0"/>
                          <a:cs typeface="Arial" panose="020B0604020202020204" pitchFamily="34" charset="0"/>
                        </a:rPr>
                        <a:t>F2 </a:t>
                      </a:r>
                      <a:r>
                        <a:rPr lang="en-US" sz="1800" b="1" dirty="0">
                          <a:effectLst/>
                          <a:latin typeface="Arial" panose="020B0604020202020204" pitchFamily="34" charset="0"/>
                          <a:cs typeface="Arial" panose="020B0604020202020204" pitchFamily="34" charset="0"/>
                          <a:sym typeface="Wingdings" panose="05000000000000000000" pitchFamily="2" charset="2"/>
                        </a:rPr>
                        <a:t></a:t>
                      </a:r>
                      <a:r>
                        <a:rPr lang="en-US" sz="1800" b="1" dirty="0">
                          <a:effectLst/>
                          <a:latin typeface="Arial" panose="020B0604020202020204" pitchFamily="34" charset="0"/>
                          <a:cs typeface="Arial" panose="020B0604020202020204" pitchFamily="34" charset="0"/>
                        </a:rPr>
                        <a:t> F1</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6.0%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Y1: 6.00% X RR 2.0 = </a:t>
                      </a:r>
                      <a:r>
                        <a:rPr lang="en-US" sz="1600" dirty="0">
                          <a:effectLst/>
                          <a:highlight>
                            <a:srgbClr val="FFFF00"/>
                          </a:highlight>
                          <a:latin typeface="Arial" panose="020B0604020202020204" pitchFamily="34" charset="0"/>
                          <a:cs typeface="Arial" panose="020B0604020202020204" pitchFamily="34" charset="0"/>
                        </a:rPr>
                        <a:t>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Y2: 6.00% X RR 2.0 = </a:t>
                      </a:r>
                      <a:r>
                        <a:rPr lang="en-US" sz="1600" dirty="0">
                          <a:effectLst/>
                          <a:highlight>
                            <a:srgbClr val="FFFF00"/>
                          </a:highlight>
                          <a:latin typeface="Arial" panose="020B0604020202020204" pitchFamily="34" charset="0"/>
                          <a:cs typeface="Arial" panose="020B0604020202020204" pitchFamily="34" charset="0"/>
                        </a:rPr>
                        <a:t>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Y3: 6.00% X RR 2.0 = </a:t>
                      </a:r>
                      <a:r>
                        <a:rPr lang="en-US" sz="1600" dirty="0">
                          <a:effectLst/>
                          <a:highlight>
                            <a:srgbClr val="FFFF00"/>
                          </a:highlight>
                          <a:latin typeface="Arial" panose="020B0604020202020204" pitchFamily="34" charset="0"/>
                          <a:cs typeface="Arial" panose="020B0604020202020204" pitchFamily="34" charset="0"/>
                        </a:rPr>
                        <a:t>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Y4: 6.00% X RR 2.0 = </a:t>
                      </a:r>
                      <a:r>
                        <a:rPr lang="en-US" sz="1600" dirty="0">
                          <a:effectLst/>
                          <a:highlight>
                            <a:srgbClr val="FFFF00"/>
                          </a:highlight>
                          <a:latin typeface="Arial" panose="020B0604020202020204" pitchFamily="34" charset="0"/>
                          <a:cs typeface="Arial" panose="020B0604020202020204" pitchFamily="34" charset="0"/>
                        </a:rPr>
                        <a:t>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Y5: 6.00% X RR 2.0 = </a:t>
                      </a:r>
                      <a:r>
                        <a:rPr lang="en-US" sz="1600" dirty="0">
                          <a:effectLst/>
                          <a:highlight>
                            <a:srgbClr val="FFFF00"/>
                          </a:highlight>
                          <a:latin typeface="Arial" panose="020B0604020202020204" pitchFamily="34" charset="0"/>
                          <a:cs typeface="Arial" panose="020B0604020202020204" pitchFamily="34" charset="0"/>
                        </a:rPr>
                        <a:t>12% </a:t>
                      </a:r>
                      <a:endParaRPr lang="en-US" sz="16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Y1: 6.00% X RR 2.0 = 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Y2: 6.00% x RR 3.0 =</a:t>
                      </a:r>
                      <a:r>
                        <a:rPr lang="en-US" sz="1600" dirty="0">
                          <a:effectLst/>
                          <a:highlight>
                            <a:srgbClr val="FFFF00"/>
                          </a:highlight>
                          <a:latin typeface="Arial" panose="020B0604020202020204" pitchFamily="34" charset="0"/>
                          <a:cs typeface="Arial" panose="020B0604020202020204" pitchFamily="34" charset="0"/>
                        </a:rPr>
                        <a:t>18%</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Y3: 6.00% x RR 3.5 = </a:t>
                      </a:r>
                      <a:r>
                        <a:rPr lang="en-US" sz="1600" dirty="0">
                          <a:effectLst/>
                          <a:highlight>
                            <a:srgbClr val="FFFF00"/>
                          </a:highlight>
                          <a:latin typeface="Arial" panose="020B0604020202020204" pitchFamily="34" charset="0"/>
                          <a:cs typeface="Arial" panose="020B0604020202020204" pitchFamily="34" charset="0"/>
                        </a:rPr>
                        <a:t>21%</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Y4: 6.00% x RR 4.0 = </a:t>
                      </a:r>
                      <a:r>
                        <a:rPr lang="en-US" sz="1600" dirty="0">
                          <a:effectLst/>
                          <a:highlight>
                            <a:srgbClr val="FFFF00"/>
                          </a:highlight>
                          <a:latin typeface="Arial" panose="020B0604020202020204" pitchFamily="34" charset="0"/>
                          <a:cs typeface="Arial" panose="020B0604020202020204" pitchFamily="34" charset="0"/>
                        </a:rPr>
                        <a:t>24%</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Y5: 6.00% x RR 4.1 = </a:t>
                      </a:r>
                      <a:r>
                        <a:rPr lang="en-US" sz="1600" dirty="0">
                          <a:effectLst/>
                          <a:highlight>
                            <a:srgbClr val="FFFF00"/>
                          </a:highlight>
                          <a:latin typeface="Arial" panose="020B0604020202020204" pitchFamily="34" charset="0"/>
                          <a:cs typeface="Arial" panose="020B0604020202020204" pitchFamily="34" charset="0"/>
                        </a:rPr>
                        <a:t>24.6%</a:t>
                      </a:r>
                      <a:endParaRPr lang="en-US" sz="16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34648" marR="34648" marT="0" marB="0"/>
                </a:tc>
                <a:extLst>
                  <a:ext uri="{0D108BD9-81ED-4DB2-BD59-A6C34878D82A}">
                    <a16:rowId xmlns:a16="http://schemas.microsoft.com/office/drawing/2014/main" val="2711936780"/>
                  </a:ext>
                </a:extLst>
              </a:tr>
              <a:tr h="362022">
                <a:tc>
                  <a:txBody>
                    <a:bodyPr/>
                    <a:lstStyle/>
                    <a:p>
                      <a:pPr marL="0" marR="0" algn="ctr">
                        <a:lnSpc>
                          <a:spcPct val="107000"/>
                        </a:lnSpc>
                        <a:spcBef>
                          <a:spcPts val="0"/>
                        </a:spcBef>
                        <a:spcAft>
                          <a:spcPts val="0"/>
                        </a:spcAft>
                      </a:pPr>
                      <a:r>
                        <a:rPr lang="en-US" sz="1800" b="1" dirty="0">
                          <a:effectLst/>
                          <a:latin typeface="Arial" panose="020B0604020202020204" pitchFamily="34" charset="0"/>
                          <a:cs typeface="Arial" panose="020B0604020202020204" pitchFamily="34" charset="0"/>
                        </a:rPr>
                        <a:t>F2 </a:t>
                      </a:r>
                      <a:r>
                        <a:rPr lang="en-US" sz="1800" b="1" dirty="0">
                          <a:effectLst/>
                          <a:latin typeface="Arial" panose="020B0604020202020204" pitchFamily="34" charset="0"/>
                          <a:cs typeface="Arial" panose="020B0604020202020204" pitchFamily="34" charset="0"/>
                          <a:sym typeface="Wingdings" panose="05000000000000000000" pitchFamily="2" charset="2"/>
                        </a:rPr>
                        <a:t></a:t>
                      </a:r>
                      <a:r>
                        <a:rPr lang="en-US" sz="1800" b="1" dirty="0">
                          <a:effectLst/>
                          <a:latin typeface="Arial" panose="020B0604020202020204" pitchFamily="34" charset="0"/>
                          <a:cs typeface="Arial" panose="020B0604020202020204" pitchFamily="34" charset="0"/>
                        </a:rPr>
                        <a:t> F3 </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11%</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**conservatively assume no effect for now</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11%</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**conservatively assume no effect for now</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extLst>
                  <a:ext uri="{0D108BD9-81ED-4DB2-BD59-A6C34878D82A}">
                    <a16:rowId xmlns:a16="http://schemas.microsoft.com/office/drawing/2014/main" val="1025425136"/>
                  </a:ext>
                </a:extLst>
              </a:tr>
              <a:tr h="674909">
                <a:tc>
                  <a:txBody>
                    <a:bodyPr/>
                    <a:lstStyle/>
                    <a:p>
                      <a:pPr marL="0" marR="0" algn="ctr">
                        <a:lnSpc>
                          <a:spcPct val="107000"/>
                        </a:lnSpc>
                        <a:spcBef>
                          <a:spcPts val="0"/>
                        </a:spcBef>
                        <a:spcAft>
                          <a:spcPts val="0"/>
                        </a:spcAft>
                      </a:pPr>
                      <a:r>
                        <a:rPr lang="en-US" sz="1800" b="1" dirty="0">
                          <a:effectLst/>
                          <a:latin typeface="Arial" panose="020B0604020202020204" pitchFamily="34" charset="0"/>
                          <a:cs typeface="Arial" panose="020B0604020202020204" pitchFamily="34" charset="0"/>
                        </a:rPr>
                        <a:t>F3 </a:t>
                      </a:r>
                      <a:r>
                        <a:rPr lang="en-US" sz="1800" b="1" dirty="0">
                          <a:effectLst/>
                          <a:latin typeface="Arial" panose="020B0604020202020204" pitchFamily="34" charset="0"/>
                          <a:cs typeface="Arial" panose="020B0604020202020204" pitchFamily="34" charset="0"/>
                          <a:sym typeface="Wingdings" panose="05000000000000000000" pitchFamily="2" charset="2"/>
                        </a:rPr>
                        <a:t></a:t>
                      </a:r>
                      <a:r>
                        <a:rPr lang="en-US" sz="1800" b="1" dirty="0">
                          <a:effectLst/>
                          <a:latin typeface="Arial" panose="020B0604020202020204" pitchFamily="34" charset="0"/>
                          <a:cs typeface="Arial" panose="020B0604020202020204" pitchFamily="34" charset="0"/>
                        </a:rPr>
                        <a:t> F2</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6.0%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Y1: 6.00% X RR 2.0 = </a:t>
                      </a:r>
                      <a:r>
                        <a:rPr lang="en-US" sz="1600" dirty="0">
                          <a:effectLst/>
                          <a:highlight>
                            <a:srgbClr val="FFFF00"/>
                          </a:highlight>
                          <a:latin typeface="Arial" panose="020B0604020202020204" pitchFamily="34" charset="0"/>
                          <a:cs typeface="Arial" panose="020B0604020202020204" pitchFamily="34" charset="0"/>
                        </a:rPr>
                        <a:t>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Y2: 6.00% X RR 2.0 = </a:t>
                      </a:r>
                      <a:r>
                        <a:rPr lang="en-US" sz="1600" dirty="0">
                          <a:effectLst/>
                          <a:highlight>
                            <a:srgbClr val="FFFF00"/>
                          </a:highlight>
                          <a:latin typeface="Arial" panose="020B0604020202020204" pitchFamily="34" charset="0"/>
                          <a:cs typeface="Arial" panose="020B0604020202020204" pitchFamily="34" charset="0"/>
                        </a:rPr>
                        <a:t>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Y3: 6.00% X RR 2.0 = </a:t>
                      </a:r>
                      <a:r>
                        <a:rPr lang="en-US" sz="1600" dirty="0">
                          <a:effectLst/>
                          <a:highlight>
                            <a:srgbClr val="FFFF00"/>
                          </a:highlight>
                          <a:latin typeface="Arial" panose="020B0604020202020204" pitchFamily="34" charset="0"/>
                          <a:cs typeface="Arial" panose="020B0604020202020204" pitchFamily="34" charset="0"/>
                        </a:rPr>
                        <a:t>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Y4: 6.00% X RR 2.0 = </a:t>
                      </a:r>
                      <a:r>
                        <a:rPr lang="en-US" sz="1600" dirty="0">
                          <a:effectLst/>
                          <a:highlight>
                            <a:srgbClr val="FFFF00"/>
                          </a:highlight>
                          <a:latin typeface="Arial" panose="020B0604020202020204" pitchFamily="34" charset="0"/>
                          <a:cs typeface="Arial" panose="020B0604020202020204" pitchFamily="34" charset="0"/>
                        </a:rPr>
                        <a:t>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Y5: 6.00% X RR 2.0 = </a:t>
                      </a:r>
                      <a:r>
                        <a:rPr lang="en-US" sz="1600" dirty="0">
                          <a:effectLst/>
                          <a:highlight>
                            <a:srgbClr val="FFFF00"/>
                          </a:highlight>
                          <a:latin typeface="Arial" panose="020B0604020202020204" pitchFamily="34" charset="0"/>
                          <a:cs typeface="Arial" panose="020B0604020202020204" pitchFamily="34" charset="0"/>
                        </a:rPr>
                        <a:t>12%</a:t>
                      </a:r>
                      <a:r>
                        <a:rPr lang="en-US" sz="160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Y1: 6.00% X RR 2.0 = </a:t>
                      </a:r>
                      <a:r>
                        <a:rPr lang="en-US" sz="1600" dirty="0">
                          <a:effectLst/>
                          <a:highlight>
                            <a:srgbClr val="FFFF00"/>
                          </a:highlight>
                          <a:latin typeface="Arial" panose="020B0604020202020204" pitchFamily="34" charset="0"/>
                          <a:cs typeface="Arial" panose="020B0604020202020204" pitchFamily="34" charset="0"/>
                        </a:rPr>
                        <a:t>12%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Y2: 6.00% x RR 3.0 =</a:t>
                      </a:r>
                      <a:r>
                        <a:rPr lang="en-US" sz="1600" dirty="0">
                          <a:effectLst/>
                          <a:highlight>
                            <a:srgbClr val="FFFF00"/>
                          </a:highlight>
                          <a:latin typeface="Arial" panose="020B0604020202020204" pitchFamily="34" charset="0"/>
                          <a:cs typeface="Arial" panose="020B0604020202020204" pitchFamily="34" charset="0"/>
                        </a:rPr>
                        <a:t>18%</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Y3: 6.00% x RR 3.5 = </a:t>
                      </a:r>
                      <a:r>
                        <a:rPr lang="en-US" sz="1600" dirty="0">
                          <a:effectLst/>
                          <a:highlight>
                            <a:srgbClr val="FFFF00"/>
                          </a:highlight>
                          <a:latin typeface="Arial" panose="020B0604020202020204" pitchFamily="34" charset="0"/>
                          <a:cs typeface="Arial" panose="020B0604020202020204" pitchFamily="34" charset="0"/>
                        </a:rPr>
                        <a:t>21%</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Y4: 6.00% x RR 4.0 = </a:t>
                      </a:r>
                      <a:r>
                        <a:rPr lang="en-US" sz="1600" dirty="0">
                          <a:effectLst/>
                          <a:highlight>
                            <a:srgbClr val="FFFF00"/>
                          </a:highlight>
                          <a:latin typeface="Arial" panose="020B0604020202020204" pitchFamily="34" charset="0"/>
                          <a:cs typeface="Arial" panose="020B0604020202020204" pitchFamily="34" charset="0"/>
                        </a:rPr>
                        <a:t>24%</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Y5: 6.00% x RR 4.1 = </a:t>
                      </a:r>
                      <a:r>
                        <a:rPr lang="en-US" sz="1600" dirty="0">
                          <a:effectLst/>
                          <a:highlight>
                            <a:srgbClr val="FFFF00"/>
                          </a:highlight>
                          <a:latin typeface="Arial" panose="020B0604020202020204" pitchFamily="34" charset="0"/>
                          <a:cs typeface="Arial" panose="020B0604020202020204" pitchFamily="34" charset="0"/>
                        </a:rPr>
                        <a:t>24.6%</a:t>
                      </a:r>
                      <a:endParaRPr lang="en-US" sz="16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34648" marR="34648" marT="0" marB="0"/>
                </a:tc>
                <a:extLst>
                  <a:ext uri="{0D108BD9-81ED-4DB2-BD59-A6C34878D82A}">
                    <a16:rowId xmlns:a16="http://schemas.microsoft.com/office/drawing/2014/main" val="2788230110"/>
                  </a:ext>
                </a:extLst>
              </a:tr>
              <a:tr h="362022">
                <a:tc>
                  <a:txBody>
                    <a:bodyPr/>
                    <a:lstStyle/>
                    <a:p>
                      <a:pPr marL="0" marR="0" algn="ctr">
                        <a:lnSpc>
                          <a:spcPct val="107000"/>
                        </a:lnSpc>
                        <a:spcBef>
                          <a:spcPts val="0"/>
                        </a:spcBef>
                        <a:spcAft>
                          <a:spcPts val="0"/>
                        </a:spcAft>
                      </a:pPr>
                      <a:r>
                        <a:rPr lang="en-US" sz="1800" b="1" dirty="0">
                          <a:effectLst/>
                          <a:latin typeface="Arial" panose="020B0604020202020204" pitchFamily="34" charset="0"/>
                          <a:cs typeface="Arial" panose="020B0604020202020204" pitchFamily="34" charset="0"/>
                        </a:rPr>
                        <a:t>F3 </a:t>
                      </a:r>
                      <a:r>
                        <a:rPr lang="en-US" sz="1800" b="1" dirty="0">
                          <a:effectLst/>
                          <a:latin typeface="Arial" panose="020B0604020202020204" pitchFamily="34" charset="0"/>
                          <a:cs typeface="Arial" panose="020B0604020202020204" pitchFamily="34" charset="0"/>
                          <a:sym typeface="Wingdings" panose="05000000000000000000" pitchFamily="2" charset="2"/>
                        </a:rPr>
                        <a:t></a:t>
                      </a:r>
                      <a:r>
                        <a:rPr lang="en-US" sz="1800" b="1" dirty="0">
                          <a:effectLst/>
                          <a:latin typeface="Arial" panose="020B0604020202020204" pitchFamily="34" charset="0"/>
                          <a:cs typeface="Arial" panose="020B0604020202020204" pitchFamily="34" charset="0"/>
                        </a:rPr>
                        <a:t> F4</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7.2%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7.2%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**conservatively assume no effect for now</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7.2%</a:t>
                      </a:r>
                    </a:p>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**conservatively assume no effect for now</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extLst>
                  <a:ext uri="{0D108BD9-81ED-4DB2-BD59-A6C34878D82A}">
                    <a16:rowId xmlns:a16="http://schemas.microsoft.com/office/drawing/2014/main" val="583454880"/>
                  </a:ext>
                </a:extLst>
              </a:tr>
              <a:tr h="117071">
                <a:tc>
                  <a:txBody>
                    <a:bodyPr/>
                    <a:lstStyle/>
                    <a:p>
                      <a:pPr marL="0" marR="0" algn="ctr">
                        <a:lnSpc>
                          <a:spcPct val="107000"/>
                        </a:lnSpc>
                        <a:spcBef>
                          <a:spcPts val="0"/>
                        </a:spcBef>
                        <a:spcAft>
                          <a:spcPts val="0"/>
                        </a:spcAft>
                      </a:pPr>
                      <a:r>
                        <a:rPr lang="en-US" sz="1800" b="1" dirty="0">
                          <a:effectLst/>
                          <a:latin typeface="Arial" panose="020B0604020202020204" pitchFamily="34" charset="0"/>
                          <a:cs typeface="Arial" panose="020B0604020202020204" pitchFamily="34" charset="0"/>
                        </a:rPr>
                        <a:t>F4 </a:t>
                      </a:r>
                      <a:r>
                        <a:rPr lang="en-US" sz="1800" b="1" dirty="0">
                          <a:effectLst/>
                          <a:latin typeface="Arial" panose="020B0604020202020204" pitchFamily="34" charset="0"/>
                          <a:cs typeface="Arial" panose="020B0604020202020204" pitchFamily="34" charset="0"/>
                          <a:sym typeface="Wingdings" panose="05000000000000000000" pitchFamily="2" charset="2"/>
                        </a:rPr>
                        <a:t></a:t>
                      </a:r>
                      <a:r>
                        <a:rPr lang="en-US" sz="1800" b="1" dirty="0">
                          <a:effectLst/>
                          <a:latin typeface="Arial" panose="020B0604020202020204" pitchFamily="34" charset="0"/>
                          <a:cs typeface="Arial" panose="020B0604020202020204" pitchFamily="34" charset="0"/>
                        </a:rPr>
                        <a:t> F3 </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6.0%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6.0% (not treated)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6.0% (not treated)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34648" marR="34648" marT="0" marB="0"/>
                </a:tc>
                <a:extLst>
                  <a:ext uri="{0D108BD9-81ED-4DB2-BD59-A6C34878D82A}">
                    <a16:rowId xmlns:a16="http://schemas.microsoft.com/office/drawing/2014/main" val="740930832"/>
                  </a:ext>
                </a:extLst>
              </a:tr>
            </a:tbl>
          </a:graphicData>
        </a:graphic>
      </p:graphicFrame>
    </p:spTree>
    <p:extLst>
      <p:ext uri="{BB962C8B-B14F-4D97-AF65-F5344CB8AC3E}">
        <p14:creationId xmlns:p14="http://schemas.microsoft.com/office/powerpoint/2010/main" val="2353679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32B2B0-0450-469E-9531-BE9D64B6AC40}"/>
              </a:ext>
            </a:extLst>
          </p:cNvPr>
          <p:cNvPicPr>
            <a:picLocks noGrp="1" noChangeAspect="1"/>
          </p:cNvPicPr>
          <p:nvPr>
            <p:ph idx="1"/>
          </p:nvPr>
        </p:nvPicPr>
        <p:blipFill rotWithShape="1">
          <a:blip r:embed="rId3"/>
          <a:srcRect t="32532"/>
          <a:stretch/>
        </p:blipFill>
        <p:spPr>
          <a:xfrm>
            <a:off x="1958104" y="1244660"/>
            <a:ext cx="8275788" cy="5322671"/>
          </a:xfrm>
          <a:prstGeom prst="rect">
            <a:avLst/>
          </a:prstGeom>
        </p:spPr>
      </p:pic>
      <p:sp>
        <p:nvSpPr>
          <p:cNvPr id="2" name="Title 1">
            <a:extLst>
              <a:ext uri="{FF2B5EF4-FFF2-40B4-BE49-F238E27FC236}">
                <a16:creationId xmlns:a16="http://schemas.microsoft.com/office/drawing/2014/main" id="{15FFE823-ED0C-4126-84C7-402A6B2B7417}"/>
              </a:ext>
            </a:extLst>
          </p:cNvPr>
          <p:cNvSpPr>
            <a:spLocks noGrp="1"/>
          </p:cNvSpPr>
          <p:nvPr>
            <p:ph type="title"/>
          </p:nvPr>
        </p:nvSpPr>
        <p:spPr>
          <a:xfrm>
            <a:off x="1679171" y="1"/>
            <a:ext cx="8844508" cy="1244660"/>
          </a:xfrm>
        </p:spPr>
        <p:txBody>
          <a:bodyPr>
            <a:normAutofit/>
          </a:bodyPr>
          <a:lstStyle/>
          <a:p>
            <a:pPr algn="ctr"/>
            <a:r>
              <a:rPr lang="en-US" sz="4000" b="1" u="sng" dirty="0">
                <a:latin typeface="Arial" panose="020B0604020202020204" pitchFamily="34" charset="0"/>
                <a:cs typeface="Arial" panose="020B0604020202020204" pitchFamily="34" charset="0"/>
              </a:rPr>
              <a:t>The histopathological spectrum of non-alcoholic fatty liver disease</a:t>
            </a:r>
          </a:p>
        </p:txBody>
      </p:sp>
      <p:sp>
        <p:nvSpPr>
          <p:cNvPr id="3" name="TextBox 2">
            <a:extLst>
              <a:ext uri="{FF2B5EF4-FFF2-40B4-BE49-F238E27FC236}">
                <a16:creationId xmlns:a16="http://schemas.microsoft.com/office/drawing/2014/main" id="{EFBADDEC-E4A8-4A41-8E07-AD133B22EBFA}"/>
              </a:ext>
            </a:extLst>
          </p:cNvPr>
          <p:cNvSpPr txBox="1"/>
          <p:nvPr/>
        </p:nvSpPr>
        <p:spPr>
          <a:xfrm>
            <a:off x="259079" y="6486427"/>
            <a:ext cx="1167383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Figure from </a:t>
            </a:r>
            <a:r>
              <a:rPr lang="en-US" sz="1400" b="1" dirty="0">
                <a:latin typeface="Arial" panose="020B0604020202020204" pitchFamily="34" charset="0"/>
                <a:cs typeface="Arial" panose="020B0604020202020204" pitchFamily="34" charset="0"/>
              </a:rPr>
              <a:t>Cohen JC, Horton JD, Hobbs HH. Human Fatty Liver Disease: Old Questions and New Insights. Science. 2011;332:1519-1523</a:t>
            </a:r>
          </a:p>
        </p:txBody>
      </p:sp>
    </p:spTree>
    <p:extLst>
      <p:ext uri="{BB962C8B-B14F-4D97-AF65-F5344CB8AC3E}">
        <p14:creationId xmlns:p14="http://schemas.microsoft.com/office/powerpoint/2010/main" val="885537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13C54EE-89DF-4C65-9674-932BBB364E59}"/>
              </a:ext>
            </a:extLst>
          </p:cNvPr>
          <p:cNvGrpSpPr/>
          <p:nvPr/>
        </p:nvGrpSpPr>
        <p:grpSpPr>
          <a:xfrm>
            <a:off x="369282" y="1283563"/>
            <a:ext cx="5777068" cy="5631973"/>
            <a:chOff x="6856235" y="83681"/>
            <a:chExt cx="5697019" cy="5040202"/>
          </a:xfrm>
        </p:grpSpPr>
        <p:sp>
          <p:nvSpPr>
            <p:cNvPr id="9" name="TextBox 8">
              <a:extLst>
                <a:ext uri="{FF2B5EF4-FFF2-40B4-BE49-F238E27FC236}">
                  <a16:creationId xmlns:a16="http://schemas.microsoft.com/office/drawing/2014/main" id="{52E3D14A-584A-44C7-8496-F31D9520A781}"/>
                </a:ext>
              </a:extLst>
            </p:cNvPr>
            <p:cNvSpPr txBox="1"/>
            <p:nvPr/>
          </p:nvSpPr>
          <p:spPr>
            <a:xfrm>
              <a:off x="6856235" y="83681"/>
              <a:ext cx="5697019" cy="4843637"/>
            </a:xfrm>
            <a:prstGeom prst="rect">
              <a:avLst/>
            </a:prstGeom>
            <a:noFill/>
            <a:ln w="38100">
              <a:solidFill>
                <a:schemeClr val="tx1"/>
              </a:solidFill>
              <a:prstDash val="dash"/>
            </a:ln>
          </p:spPr>
          <p:txBody>
            <a:bodyPr wrap="square" rtlCol="0">
              <a:spAutoFit/>
            </a:bodyPr>
            <a:lstStyle/>
            <a:p>
              <a:endParaRPr lang="en-US" dirty="0"/>
            </a:p>
          </p:txBody>
        </p:sp>
        <p:pic>
          <p:nvPicPr>
            <p:cNvPr id="4" name="Picture 3">
              <a:extLst>
                <a:ext uri="{FF2B5EF4-FFF2-40B4-BE49-F238E27FC236}">
                  <a16:creationId xmlns:a16="http://schemas.microsoft.com/office/drawing/2014/main" id="{CEA1E388-336F-46FD-9B44-204B03AEEBEC}"/>
                </a:ext>
              </a:extLst>
            </p:cNvPr>
            <p:cNvPicPr>
              <a:picLocks noChangeAspect="1"/>
            </p:cNvPicPr>
            <p:nvPr/>
          </p:nvPicPr>
          <p:blipFill rotWithShape="1">
            <a:blip r:embed="rId3"/>
            <a:srcRect l="4847"/>
            <a:stretch/>
          </p:blipFill>
          <p:spPr>
            <a:xfrm>
              <a:off x="7266214" y="104310"/>
              <a:ext cx="4648201" cy="2679606"/>
            </a:xfrm>
            <a:prstGeom prst="rect">
              <a:avLst/>
            </a:prstGeom>
            <a:ln>
              <a:noFill/>
            </a:ln>
          </p:spPr>
        </p:pic>
        <p:sp>
          <p:nvSpPr>
            <p:cNvPr id="5" name="TextBox 4">
              <a:extLst>
                <a:ext uri="{FF2B5EF4-FFF2-40B4-BE49-F238E27FC236}">
                  <a16:creationId xmlns:a16="http://schemas.microsoft.com/office/drawing/2014/main" id="{BCC6FFC4-0FE6-44F0-A883-0FD5EA28E7F2}"/>
                </a:ext>
              </a:extLst>
            </p:cNvPr>
            <p:cNvSpPr txBox="1"/>
            <p:nvPr/>
          </p:nvSpPr>
          <p:spPr>
            <a:xfrm>
              <a:off x="7026868" y="2933578"/>
              <a:ext cx="5434672" cy="2190305"/>
            </a:xfrm>
            <a:prstGeom prst="rect">
              <a:avLst/>
            </a:prstGeom>
            <a:noFill/>
            <a:ln>
              <a:noFill/>
            </a:ln>
          </p:spPr>
          <p:txBody>
            <a:bodyPr wrap="square" rtlCol="0">
              <a:spAutoFit/>
            </a:bodyPr>
            <a:lstStyle/>
            <a:p>
              <a:r>
                <a:rPr lang="en-US" sz="1400" b="1" dirty="0">
                  <a:latin typeface="Arial" panose="020B0604020202020204" pitchFamily="34" charset="0"/>
                  <a:cs typeface="Arial" panose="020B0604020202020204" pitchFamily="34" charset="0"/>
                </a:rPr>
                <a:t>Inputs for age-NAFLD prevalence were</a:t>
              </a:r>
              <a:r>
                <a:rPr lang="en-US" sz="1400" dirty="0">
                  <a:latin typeface="Arial" panose="020B0604020202020204" pitchFamily="34" charset="0"/>
                  <a:cs typeface="Arial" panose="020B0604020202020204" pitchFamily="34" charset="0"/>
                </a:rPr>
                <a:t> adapted from Younossi et al. 2015 “The Economic and Clinical Burden of Non-Alcoholic Fatty Liver Disease in the United States” values were averaged to get overall rate without gender</a:t>
              </a:r>
            </a:p>
            <a:p>
              <a:r>
                <a:rPr lang="en-US" sz="1600" b="1" u="sng" dirty="0">
                  <a:latin typeface="Arial" panose="020B0604020202020204" pitchFamily="34" charset="0"/>
                  <a:cs typeface="Arial" panose="020B0604020202020204" pitchFamily="34" charset="0"/>
                </a:rPr>
                <a:t>Averaged inputs</a:t>
              </a:r>
            </a:p>
            <a:p>
              <a:pPr marL="742950" lvl="1" indent="-285750">
                <a:buFont typeface="Arial" panose="020B0604020202020204" pitchFamily="34" charset="0"/>
                <a:buChar char="•"/>
              </a:pPr>
              <a:r>
                <a:rPr lang="en-US" sz="1600" b="1" dirty="0">
                  <a:highlight>
                    <a:srgbClr val="FFFF00"/>
                  </a:highlight>
                  <a:latin typeface="Arial" panose="020B0604020202020204" pitchFamily="34" charset="0"/>
                  <a:cs typeface="Arial" panose="020B0604020202020204" pitchFamily="34" charset="0"/>
                </a:rPr>
                <a:t>Age 20-24: 0.0960</a:t>
              </a:r>
            </a:p>
            <a:p>
              <a:pPr marL="742950" lvl="1" indent="-285750">
                <a:buFont typeface="Arial" panose="020B0604020202020204" pitchFamily="34" charset="0"/>
                <a:buChar char="•"/>
              </a:pPr>
              <a:r>
                <a:rPr lang="en-US" sz="1600" b="1" dirty="0">
                  <a:highlight>
                    <a:srgbClr val="FFFF00"/>
                  </a:highlight>
                  <a:latin typeface="Arial" panose="020B0604020202020204" pitchFamily="34" charset="0"/>
                  <a:cs typeface="Arial" panose="020B0604020202020204" pitchFamily="34" charset="0"/>
                </a:rPr>
                <a:t>Age 25-44: 0.1773</a:t>
              </a:r>
            </a:p>
            <a:p>
              <a:pPr marL="742950" lvl="1" indent="-285750">
                <a:buFont typeface="Arial" panose="020B0604020202020204" pitchFamily="34" charset="0"/>
                <a:buChar char="•"/>
              </a:pPr>
              <a:r>
                <a:rPr lang="en-US" sz="1600" b="1" dirty="0">
                  <a:highlight>
                    <a:srgbClr val="FFFF00"/>
                  </a:highlight>
                  <a:latin typeface="Arial" panose="020B0604020202020204" pitchFamily="34" charset="0"/>
                  <a:cs typeface="Arial" panose="020B0604020202020204" pitchFamily="34" charset="0"/>
                </a:rPr>
                <a:t>Age 45-64: 0.33065</a:t>
              </a:r>
            </a:p>
            <a:p>
              <a:pPr marL="742950" lvl="1" indent="-285750">
                <a:buFont typeface="Arial" panose="020B0604020202020204" pitchFamily="34" charset="0"/>
                <a:buChar char="•"/>
              </a:pPr>
              <a:r>
                <a:rPr lang="en-US" sz="1600" b="1" dirty="0">
                  <a:highlight>
                    <a:srgbClr val="FFFF00"/>
                  </a:highlight>
                  <a:latin typeface="Arial" panose="020B0604020202020204" pitchFamily="34" charset="0"/>
                  <a:cs typeface="Arial" panose="020B0604020202020204" pitchFamily="34" charset="0"/>
                </a:rPr>
                <a:t>Age 65 +: 0.3254 </a:t>
              </a:r>
            </a:p>
            <a:p>
              <a:endParaRPr lang="en-US" sz="1400" dirty="0">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9611F393-F988-4C22-8B51-E3F3D4D06325}"/>
              </a:ext>
            </a:extLst>
          </p:cNvPr>
          <p:cNvSpPr>
            <a:spLocks noGrp="1"/>
          </p:cNvSpPr>
          <p:nvPr>
            <p:ph type="title"/>
          </p:nvPr>
        </p:nvSpPr>
        <p:spPr>
          <a:xfrm>
            <a:off x="1989220" y="0"/>
            <a:ext cx="8935453" cy="876247"/>
          </a:xfrm>
        </p:spPr>
        <p:txBody>
          <a:bodyPr>
            <a:normAutofit/>
          </a:bodyPr>
          <a:lstStyle/>
          <a:p>
            <a:pPr algn="ctr"/>
            <a:r>
              <a:rPr lang="en-US" sz="4000" b="1" u="sng" dirty="0">
                <a:latin typeface="Arial" panose="020B0604020202020204" pitchFamily="34" charset="0"/>
                <a:cs typeface="Arial" panose="020B0604020202020204" pitchFamily="34" charset="0"/>
              </a:rPr>
              <a:t>Inputs: Prevalence</a:t>
            </a:r>
          </a:p>
        </p:txBody>
      </p:sp>
      <p:sp>
        <p:nvSpPr>
          <p:cNvPr id="3" name="Content Placeholder 2">
            <a:extLst>
              <a:ext uri="{FF2B5EF4-FFF2-40B4-BE49-F238E27FC236}">
                <a16:creationId xmlns:a16="http://schemas.microsoft.com/office/drawing/2014/main" id="{944D2A7B-7AC1-4F69-9861-97A481387F73}"/>
              </a:ext>
            </a:extLst>
          </p:cNvPr>
          <p:cNvSpPr>
            <a:spLocks noGrp="1"/>
          </p:cNvSpPr>
          <p:nvPr>
            <p:ph idx="1"/>
          </p:nvPr>
        </p:nvSpPr>
        <p:spPr>
          <a:xfrm>
            <a:off x="50963" y="817664"/>
            <a:ext cx="11822104" cy="1634511"/>
          </a:xfrm>
        </p:spPr>
        <p:txBody>
          <a:bodyPr/>
          <a:lstStyle/>
          <a:p>
            <a:r>
              <a:rPr lang="en-US" dirty="0">
                <a:latin typeface="Arial" panose="020B0604020202020204" pitchFamily="34" charset="0"/>
                <a:cs typeface="Arial" panose="020B0604020202020204" pitchFamily="34" charset="0"/>
              </a:rPr>
              <a:t>Derived from other PE models which sourced epidemiological studies </a:t>
            </a:r>
          </a:p>
        </p:txBody>
      </p:sp>
      <p:grpSp>
        <p:nvGrpSpPr>
          <p:cNvPr id="16" name="Group 15">
            <a:extLst>
              <a:ext uri="{FF2B5EF4-FFF2-40B4-BE49-F238E27FC236}">
                <a16:creationId xmlns:a16="http://schemas.microsoft.com/office/drawing/2014/main" id="{588EE787-BFD3-43AC-82B2-212A04502603}"/>
              </a:ext>
            </a:extLst>
          </p:cNvPr>
          <p:cNvGrpSpPr/>
          <p:nvPr/>
        </p:nvGrpSpPr>
        <p:grpSpPr>
          <a:xfrm>
            <a:off x="6408533" y="1283563"/>
            <a:ext cx="5511035" cy="5466715"/>
            <a:chOff x="137915" y="1831370"/>
            <a:chExt cx="4611884" cy="4974277"/>
          </a:xfrm>
        </p:grpSpPr>
        <p:sp>
          <p:nvSpPr>
            <p:cNvPr id="15" name="TextBox 14">
              <a:extLst>
                <a:ext uri="{FF2B5EF4-FFF2-40B4-BE49-F238E27FC236}">
                  <a16:creationId xmlns:a16="http://schemas.microsoft.com/office/drawing/2014/main" id="{B9DA2BBC-A143-4BF1-A770-898C28AFD2A0}"/>
                </a:ext>
              </a:extLst>
            </p:cNvPr>
            <p:cNvSpPr txBox="1"/>
            <p:nvPr/>
          </p:nvSpPr>
          <p:spPr>
            <a:xfrm>
              <a:off x="137916" y="1831370"/>
              <a:ext cx="4611883" cy="4974277"/>
            </a:xfrm>
            <a:prstGeom prst="rect">
              <a:avLst/>
            </a:prstGeom>
            <a:noFill/>
            <a:ln w="38100">
              <a:solidFill>
                <a:schemeClr val="tx1"/>
              </a:solidFill>
              <a:prstDash val="dash"/>
            </a:ln>
          </p:spPr>
          <p:txBody>
            <a:bodyPr wrap="square" rtlCol="0">
              <a:spAutoFit/>
            </a:bodyPr>
            <a:lstStyle/>
            <a:p>
              <a:endParaRPr lang="en-US" dirty="0"/>
            </a:p>
          </p:txBody>
        </p:sp>
        <p:grpSp>
          <p:nvGrpSpPr>
            <p:cNvPr id="14" name="Group 13">
              <a:extLst>
                <a:ext uri="{FF2B5EF4-FFF2-40B4-BE49-F238E27FC236}">
                  <a16:creationId xmlns:a16="http://schemas.microsoft.com/office/drawing/2014/main" id="{41980A39-B6AB-421C-8A28-DB4678743A2E}"/>
                </a:ext>
              </a:extLst>
            </p:cNvPr>
            <p:cNvGrpSpPr/>
            <p:nvPr/>
          </p:nvGrpSpPr>
          <p:grpSpPr>
            <a:xfrm>
              <a:off x="137915" y="1883723"/>
              <a:ext cx="4611883" cy="4868925"/>
              <a:chOff x="137917" y="1831370"/>
              <a:chExt cx="4611883" cy="4868925"/>
            </a:xfrm>
          </p:grpSpPr>
          <p:pic>
            <p:nvPicPr>
              <p:cNvPr id="8" name="Picture 7">
                <a:extLst>
                  <a:ext uri="{FF2B5EF4-FFF2-40B4-BE49-F238E27FC236}">
                    <a16:creationId xmlns:a16="http://schemas.microsoft.com/office/drawing/2014/main" id="{7119C533-A5F5-4B04-B511-EFD22E058253}"/>
                  </a:ext>
                </a:extLst>
              </p:cNvPr>
              <p:cNvPicPr>
                <a:picLocks noChangeAspect="1"/>
              </p:cNvPicPr>
              <p:nvPr/>
            </p:nvPicPr>
            <p:blipFill>
              <a:blip r:embed="rId4"/>
              <a:stretch>
                <a:fillRect/>
              </a:stretch>
            </p:blipFill>
            <p:spPr>
              <a:xfrm>
                <a:off x="410182" y="1831370"/>
                <a:ext cx="3886860" cy="3937669"/>
              </a:xfrm>
              <a:prstGeom prst="rect">
                <a:avLst/>
              </a:prstGeom>
            </p:spPr>
          </p:pic>
          <p:sp>
            <p:nvSpPr>
              <p:cNvPr id="10" name="TextBox 9">
                <a:extLst>
                  <a:ext uri="{FF2B5EF4-FFF2-40B4-BE49-F238E27FC236}">
                    <a16:creationId xmlns:a16="http://schemas.microsoft.com/office/drawing/2014/main" id="{1A07EBDC-6F8C-41CA-BA74-8BAD25DCD0DE}"/>
                  </a:ext>
                </a:extLst>
              </p:cNvPr>
              <p:cNvSpPr txBox="1"/>
              <p:nvPr/>
            </p:nvSpPr>
            <p:spPr>
              <a:xfrm>
                <a:off x="137917" y="5636096"/>
                <a:ext cx="4611883" cy="1064199"/>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Distribution of NAFLD by fibrosis stage </a:t>
                </a:r>
                <a:r>
                  <a:rPr lang="en-US" sz="1400" dirty="0">
                    <a:latin typeface="Arial" panose="020B0604020202020204" pitchFamily="34" charset="0"/>
                    <a:cs typeface="Arial" panose="020B0604020202020204" pitchFamily="34" charset="0"/>
                  </a:rPr>
                  <a:t>was derived from Estes et al., 2018 (above), which calculated cases in millions. </a:t>
                </a:r>
                <a:r>
                  <a:rPr lang="en-US" sz="1400" b="1" dirty="0">
                    <a:latin typeface="Arial" panose="020B0604020202020204" pitchFamily="34" charset="0"/>
                    <a:cs typeface="Arial" panose="020B0604020202020204" pitchFamily="34" charset="0"/>
                  </a:rPr>
                  <a:t>The following percentages were inputted based on these results: </a:t>
                </a:r>
                <a:r>
                  <a:rPr lang="en-US" sz="1400" b="1" dirty="0">
                    <a:highlight>
                      <a:srgbClr val="FFFF00"/>
                    </a:highlight>
                    <a:latin typeface="Arial" panose="020B0604020202020204" pitchFamily="34" charset="0"/>
                    <a:cs typeface="Arial" panose="020B0604020202020204" pitchFamily="34" charset="0"/>
                  </a:rPr>
                  <a:t>Stage 0 – 84.2%, Stage 1 – 7.7%, Stage 2 – 4.1%, Stage 3 – 2.4%, Stage 4 – 1.5%</a:t>
                </a:r>
              </a:p>
            </p:txBody>
          </p:sp>
          <p:pic>
            <p:nvPicPr>
              <p:cNvPr id="13" name="Picture 12">
                <a:extLst>
                  <a:ext uri="{FF2B5EF4-FFF2-40B4-BE49-F238E27FC236}">
                    <a16:creationId xmlns:a16="http://schemas.microsoft.com/office/drawing/2014/main" id="{19036FB9-6E6E-4426-933B-643F1DFA4276}"/>
                  </a:ext>
                </a:extLst>
              </p:cNvPr>
              <p:cNvPicPr>
                <a:picLocks noChangeAspect="1"/>
              </p:cNvPicPr>
              <p:nvPr/>
            </p:nvPicPr>
            <p:blipFill rotWithShape="1">
              <a:blip r:embed="rId5"/>
              <a:srcRect t="1" b="29415"/>
              <a:stretch/>
            </p:blipFill>
            <p:spPr>
              <a:xfrm>
                <a:off x="2736645" y="5353570"/>
                <a:ext cx="748767" cy="236918"/>
              </a:xfrm>
              <a:prstGeom prst="rect">
                <a:avLst/>
              </a:prstGeom>
            </p:spPr>
          </p:pic>
        </p:grpSp>
      </p:grpSp>
    </p:spTree>
    <p:extLst>
      <p:ext uri="{BB962C8B-B14F-4D97-AF65-F5344CB8AC3E}">
        <p14:creationId xmlns:p14="http://schemas.microsoft.com/office/powerpoint/2010/main" val="451175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5651B-68B9-4145-8EF8-3F46686B9F5B}"/>
              </a:ext>
            </a:extLst>
          </p:cNvPr>
          <p:cNvSpPr>
            <a:spLocks noGrp="1"/>
          </p:cNvSpPr>
          <p:nvPr>
            <p:ph type="title"/>
          </p:nvPr>
        </p:nvSpPr>
        <p:spPr>
          <a:xfrm>
            <a:off x="838200" y="0"/>
            <a:ext cx="10515600" cy="850232"/>
          </a:xfrm>
        </p:spPr>
        <p:txBody>
          <a:bodyPr>
            <a:normAutofit/>
          </a:bodyPr>
          <a:lstStyle/>
          <a:p>
            <a:pPr algn="ctr"/>
            <a:r>
              <a:rPr lang="en-US" sz="4000" b="1" u="sng" dirty="0">
                <a:latin typeface="Arial" panose="020B0604020202020204" pitchFamily="34" charset="0"/>
                <a:cs typeface="Arial" panose="020B0604020202020204" pitchFamily="34" charset="0"/>
              </a:rPr>
              <a:t>Inputs: Prevalence </a:t>
            </a:r>
            <a:r>
              <a:rPr lang="en-US" sz="4000" b="1" u="sng" dirty="0" err="1">
                <a:latin typeface="Arial" panose="020B0604020202020204" pitchFamily="34" charset="0"/>
                <a:cs typeface="Arial" panose="020B0604020202020204" pitchFamily="34" charset="0"/>
              </a:rPr>
              <a:t>cont</a:t>
            </a:r>
            <a:endParaRPr lang="en-US" sz="4000" b="1" u="sng"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E2D3369-438A-43C9-96A2-A7F3DB493AE3}"/>
              </a:ext>
            </a:extLst>
          </p:cNvPr>
          <p:cNvSpPr>
            <a:spLocks noGrp="1"/>
          </p:cNvSpPr>
          <p:nvPr>
            <p:ph idx="1"/>
          </p:nvPr>
        </p:nvSpPr>
        <p:spPr>
          <a:xfrm>
            <a:off x="240632" y="789381"/>
            <a:ext cx="11710736" cy="3596007"/>
          </a:xfrm>
        </p:spPr>
        <p:txBody>
          <a:bodyPr>
            <a:normAutofit fontScale="85000" lnSpcReduction="20000"/>
          </a:bodyPr>
          <a:lstStyle/>
          <a:p>
            <a:r>
              <a:rPr lang="en-US" b="1" dirty="0">
                <a:latin typeface="Arial" panose="020B0604020202020204" pitchFamily="34" charset="0"/>
                <a:cs typeface="Arial" panose="020B0604020202020204" pitchFamily="34" charset="0"/>
              </a:rPr>
              <a:t>Decompensated Cirrhosis Prevalence</a:t>
            </a:r>
          </a:p>
          <a:p>
            <a:pPr lvl="1"/>
            <a:r>
              <a:rPr lang="en-US" b="1" u="sng" dirty="0">
                <a:latin typeface="Arial" panose="020B0604020202020204" pitchFamily="34" charset="0"/>
                <a:cs typeface="Arial" panose="020B0604020202020204" pitchFamily="34" charset="0"/>
              </a:rPr>
              <a:t>Dilemma</a:t>
            </a:r>
            <a:r>
              <a:rPr lang="en-US" dirty="0">
                <a:latin typeface="Arial" panose="020B0604020202020204" pitchFamily="34" charset="0"/>
                <a:cs typeface="Arial" panose="020B0604020202020204" pitchFamily="34" charset="0"/>
              </a:rPr>
              <a:t>: Input from Zhang et al., included both decompensated and compensated cirrhosis </a:t>
            </a:r>
          </a:p>
          <a:p>
            <a:pPr lvl="1"/>
            <a:r>
              <a:rPr lang="en-US" dirty="0">
                <a:latin typeface="Arial" panose="020B0604020202020204" pitchFamily="34" charset="0"/>
                <a:cs typeface="Arial" panose="020B0604020202020204" pitchFamily="34" charset="0"/>
              </a:rPr>
              <a:t>For now assumed that total cirrhosis reported in Zhang = DCC at </a:t>
            </a:r>
            <a:r>
              <a:rPr lang="en-US" b="1" dirty="0">
                <a:highlight>
                  <a:srgbClr val="FFFF00"/>
                </a:highlight>
                <a:latin typeface="Arial" panose="020B0604020202020204" pitchFamily="34" charset="0"/>
                <a:cs typeface="Arial" panose="020B0604020202020204" pitchFamily="34" charset="0"/>
              </a:rPr>
              <a:t>0.0019</a:t>
            </a:r>
            <a:r>
              <a:rPr lang="en-US" b="1" dirty="0">
                <a:latin typeface="Arial" panose="020B0604020202020204" pitchFamily="34" charset="0"/>
                <a:cs typeface="Arial" panose="020B0604020202020204" pitchFamily="34" charset="0"/>
              </a:rPr>
              <a:t> (0.0018-0.0020) out of general population</a:t>
            </a:r>
          </a:p>
          <a:p>
            <a:pPr lvl="1"/>
            <a:r>
              <a:rPr lang="en-US" b="1" dirty="0">
                <a:latin typeface="Arial" panose="020B0604020202020204" pitchFamily="34" charset="0"/>
                <a:cs typeface="Arial" panose="020B0604020202020204" pitchFamily="34" charset="0"/>
              </a:rPr>
              <a:t>Unable to find better statistics in the literature for DCC prevalence specific to NAFLD</a:t>
            </a:r>
          </a:p>
          <a:p>
            <a:r>
              <a:rPr lang="en-US" b="1" dirty="0">
                <a:latin typeface="Arial" panose="020B0604020202020204" pitchFamily="34" charset="0"/>
                <a:cs typeface="Arial" panose="020B0604020202020204" pitchFamily="34" charset="0"/>
              </a:rPr>
              <a:t>Age-by-disease stage distribution </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need advisement </a:t>
            </a:r>
          </a:p>
          <a:p>
            <a:pPr lvl="1"/>
            <a:r>
              <a:rPr lang="en-US" dirty="0">
                <a:latin typeface="Arial" panose="020B0604020202020204" pitchFamily="34" charset="0"/>
                <a:cs typeface="Arial" panose="020B0604020202020204" pitchFamily="34" charset="0"/>
              </a:rPr>
              <a:t>Used inputs </a:t>
            </a:r>
            <a:r>
              <a:rPr lang="en-US" b="1" u="sng" dirty="0">
                <a:latin typeface="Arial" panose="020B0604020202020204" pitchFamily="34" charset="0"/>
                <a:cs typeface="Arial" panose="020B0604020202020204" pitchFamily="34" charset="0"/>
              </a:rPr>
              <a:t>calibrated</a:t>
            </a:r>
            <a:r>
              <a:rPr lang="en-US" dirty="0">
                <a:latin typeface="Arial" panose="020B0604020202020204" pitchFamily="34" charset="0"/>
                <a:cs typeface="Arial" panose="020B0604020202020204" pitchFamily="34" charset="0"/>
              </a:rPr>
              <a:t> by Younossi et al (shown below), as opposed to sourced from epidemiological data </a:t>
            </a:r>
          </a:p>
          <a:p>
            <a:pPr lvl="1"/>
            <a:r>
              <a:rPr lang="en-US" dirty="0">
                <a:latin typeface="Arial" panose="020B0604020202020204" pitchFamily="34" charset="0"/>
                <a:cs typeface="Arial" panose="020B0604020202020204" pitchFamily="34" charset="0"/>
              </a:rPr>
              <a:t>Probably should not have applied this as a cofactor to the </a:t>
            </a:r>
            <a:r>
              <a:rPr lang="en-US" dirty="0" err="1">
                <a:latin typeface="Arial" panose="020B0604020202020204" pitchFamily="34" charset="0"/>
                <a:cs typeface="Arial" panose="020B0604020202020204" pitchFamily="34" charset="0"/>
              </a:rPr>
              <a:t>prevalences</a:t>
            </a:r>
            <a:r>
              <a:rPr lang="en-US" dirty="0">
                <a:latin typeface="Arial" panose="020B0604020202020204" pitchFamily="34" charset="0"/>
                <a:cs typeface="Arial" panose="020B0604020202020204" pitchFamily="34" charset="0"/>
              </a:rPr>
              <a:t> shown on the previous page to derive age-specific </a:t>
            </a:r>
            <a:r>
              <a:rPr lang="en-US" dirty="0" err="1">
                <a:latin typeface="Arial" panose="020B0604020202020204" pitchFamily="34" charset="0"/>
                <a:cs typeface="Arial" panose="020B0604020202020204" pitchFamily="34" charset="0"/>
              </a:rPr>
              <a:t>prevalences</a:t>
            </a:r>
            <a:r>
              <a:rPr lang="en-US" dirty="0">
                <a:latin typeface="Arial" panose="020B0604020202020204" pitchFamily="34" charset="0"/>
                <a:cs typeface="Arial" panose="020B0604020202020204" pitchFamily="34" charset="0"/>
              </a:rPr>
              <a:t> of specific stages of fibrosis since this was a incidence rate adjustment, not a prevalence proportion adjustment </a:t>
            </a:r>
          </a:p>
          <a:p>
            <a:pPr lvl="1"/>
            <a:r>
              <a:rPr lang="en-US" dirty="0">
                <a:latin typeface="Arial" panose="020B0604020202020204" pitchFamily="34" charset="0"/>
                <a:cs typeface="Arial" panose="020B0604020202020204" pitchFamily="34" charset="0"/>
              </a:rPr>
              <a:t>May need to calibrate my own inputs </a:t>
            </a:r>
          </a:p>
        </p:txBody>
      </p:sp>
      <p:sp>
        <p:nvSpPr>
          <p:cNvPr id="5" name="TextBox 4">
            <a:extLst>
              <a:ext uri="{FF2B5EF4-FFF2-40B4-BE49-F238E27FC236}">
                <a16:creationId xmlns:a16="http://schemas.microsoft.com/office/drawing/2014/main" id="{57178A9D-27FB-47E2-A7C1-27FAC01EBD20}"/>
              </a:ext>
            </a:extLst>
          </p:cNvPr>
          <p:cNvSpPr txBox="1"/>
          <p:nvPr/>
        </p:nvSpPr>
        <p:spPr>
          <a:xfrm>
            <a:off x="240632" y="5892402"/>
            <a:ext cx="11710736" cy="1169551"/>
          </a:xfrm>
          <a:prstGeom prst="rect">
            <a:avLst/>
          </a:prstGeom>
          <a:noFill/>
        </p:spPr>
        <p:txBody>
          <a:bodyPr wrap="square" rtlCol="0">
            <a:spAutoFit/>
          </a:bodyPr>
          <a:lstStyle/>
          <a:p>
            <a:pPr marL="342900" indent="-342900">
              <a:buAutoNum type="arabicPeriod"/>
            </a:pPr>
            <a:r>
              <a:rPr lang="en-US" sz="1400" b="1" dirty="0">
                <a:latin typeface="Arial" panose="020B0604020202020204" pitchFamily="34" charset="0"/>
                <a:cs typeface="Arial" panose="020B0604020202020204" pitchFamily="34" charset="0"/>
              </a:rPr>
              <a:t>Zhang E, </a:t>
            </a:r>
            <a:r>
              <a:rPr lang="en-US" sz="1400" b="1" dirty="0" err="1">
                <a:latin typeface="Arial" panose="020B0604020202020204" pitchFamily="34" charset="0"/>
                <a:cs typeface="Arial" panose="020B0604020202020204" pitchFamily="34" charset="0"/>
              </a:rPr>
              <a:t>Wartelle-Bladou</a:t>
            </a:r>
            <a:r>
              <a:rPr lang="en-US" sz="1400" b="1" dirty="0">
                <a:latin typeface="Arial" panose="020B0604020202020204" pitchFamily="34" charset="0"/>
                <a:cs typeface="Arial" panose="020B0604020202020204" pitchFamily="34" charset="0"/>
              </a:rPr>
              <a:t> C, Lepanto L, </a:t>
            </a:r>
            <a:r>
              <a:rPr lang="en-US" sz="1400" b="1" dirty="0" err="1">
                <a:latin typeface="Arial" panose="020B0604020202020204" pitchFamily="34" charset="0"/>
                <a:cs typeface="Arial" panose="020B0604020202020204" pitchFamily="34" charset="0"/>
              </a:rPr>
              <a:t>Lachaine</a:t>
            </a:r>
            <a:r>
              <a:rPr lang="en-US" sz="1400" b="1" dirty="0">
                <a:latin typeface="Arial" panose="020B0604020202020204" pitchFamily="34" charset="0"/>
                <a:cs typeface="Arial" panose="020B0604020202020204" pitchFamily="34" charset="0"/>
              </a:rPr>
              <a:t> J, Cloutier G, Tang A. Cost-utility analysis of nonalcoholic steatohepatitis screening. European radiology. 2015;25:3282-3294.</a:t>
            </a:r>
          </a:p>
          <a:p>
            <a:pPr marL="342900" indent="-342900">
              <a:buAutoNum type="arabicPeriod"/>
            </a:pPr>
            <a:r>
              <a:rPr lang="en-US" sz="1400" b="1" dirty="0">
                <a:latin typeface="Arial" panose="020B0604020202020204" pitchFamily="34" charset="0"/>
                <a:cs typeface="Arial" panose="020B0604020202020204" pitchFamily="34" charset="0"/>
              </a:rPr>
              <a:t>Younossi ZM, Henry L, Stepanova M, et al. The Economic and Clinical Burden of Non-Alcoholic Fatty Liver Disease in the United States. Journal of Hepatology. 2015;2016;64:S502-S503</a:t>
            </a:r>
          </a:p>
          <a:p>
            <a:endParaRPr lang="en-US"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08932A3-1BA3-45E9-9BC6-2B38C8C6A900}"/>
              </a:ext>
            </a:extLst>
          </p:cNvPr>
          <p:cNvPicPr>
            <a:picLocks noChangeAspect="1"/>
          </p:cNvPicPr>
          <p:nvPr/>
        </p:nvPicPr>
        <p:blipFill>
          <a:blip r:embed="rId3"/>
          <a:stretch>
            <a:fillRect/>
          </a:stretch>
        </p:blipFill>
        <p:spPr>
          <a:xfrm>
            <a:off x="947612" y="4164406"/>
            <a:ext cx="10296776" cy="1678252"/>
          </a:xfrm>
          <a:prstGeom prst="rect">
            <a:avLst/>
          </a:prstGeom>
        </p:spPr>
      </p:pic>
    </p:spTree>
    <p:extLst>
      <p:ext uri="{BB962C8B-B14F-4D97-AF65-F5344CB8AC3E}">
        <p14:creationId xmlns:p14="http://schemas.microsoft.com/office/powerpoint/2010/main" val="365905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E7DA-D163-4AED-86C0-4A90D8D5B9D5}"/>
              </a:ext>
            </a:extLst>
          </p:cNvPr>
          <p:cNvSpPr>
            <a:spLocks noGrp="1"/>
          </p:cNvSpPr>
          <p:nvPr>
            <p:ph type="title"/>
          </p:nvPr>
        </p:nvSpPr>
        <p:spPr>
          <a:xfrm>
            <a:off x="513347" y="0"/>
            <a:ext cx="10840453" cy="1187116"/>
          </a:xfrm>
        </p:spPr>
        <p:txBody>
          <a:bodyPr/>
          <a:lstStyle/>
          <a:p>
            <a:pPr algn="ctr"/>
            <a:r>
              <a:rPr lang="en-US" b="1" u="sng" dirty="0">
                <a:latin typeface="Arial" panose="020B0604020202020204" pitchFamily="34" charset="0"/>
                <a:cs typeface="Arial" panose="020B0604020202020204" pitchFamily="34" charset="0"/>
              </a:rPr>
              <a:t>Inputs: Prevalence </a:t>
            </a:r>
            <a:r>
              <a:rPr lang="en-US" b="1" u="sng" dirty="0" err="1">
                <a:latin typeface="Arial" panose="020B0604020202020204" pitchFamily="34" charset="0"/>
                <a:cs typeface="Arial" panose="020B0604020202020204" pitchFamily="34" charset="0"/>
              </a:rPr>
              <a:t>cont</a:t>
            </a:r>
            <a:endParaRPr lang="en-US" dirty="0"/>
          </a:p>
        </p:txBody>
      </p:sp>
      <p:sp>
        <p:nvSpPr>
          <p:cNvPr id="3" name="Content Placeholder 2">
            <a:extLst>
              <a:ext uri="{FF2B5EF4-FFF2-40B4-BE49-F238E27FC236}">
                <a16:creationId xmlns:a16="http://schemas.microsoft.com/office/drawing/2014/main" id="{91AF7A29-DCAD-491A-B217-E45D158B7E6E}"/>
              </a:ext>
            </a:extLst>
          </p:cNvPr>
          <p:cNvSpPr>
            <a:spLocks noGrp="1"/>
          </p:cNvSpPr>
          <p:nvPr>
            <p:ph idx="1"/>
          </p:nvPr>
        </p:nvSpPr>
        <p:spPr>
          <a:xfrm>
            <a:off x="216568" y="931025"/>
            <a:ext cx="11758863" cy="4754880"/>
          </a:xfrm>
        </p:spPr>
        <p:txBody>
          <a:bodyPr>
            <a:normAutofit fontScale="92500"/>
          </a:bodyPr>
          <a:lstStyle/>
          <a:p>
            <a:pPr>
              <a:lnSpc>
                <a:spcPct val="107000"/>
              </a:lnSpc>
              <a:spcBef>
                <a:spcPts val="0"/>
              </a:spcBef>
            </a:pPr>
            <a:r>
              <a:rPr lang="en-US" b="1" dirty="0">
                <a:latin typeface="Arial" panose="020B0604020202020204" pitchFamily="34" charset="0"/>
                <a:ea typeface="Calibri" panose="020F0502020204030204" pitchFamily="34" charset="0"/>
                <a:cs typeface="Times New Roman" panose="02020603050405020304" pitchFamily="18" charset="0"/>
              </a:rPr>
              <a:t>HCC prevalence </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dirty="0">
                <a:latin typeface="Arial" panose="020B0604020202020204" pitchFamily="34" charset="0"/>
                <a:ea typeface="Calibri" panose="020F0502020204030204" pitchFamily="34" charset="0"/>
                <a:cs typeface="Times New Roman" panose="02020603050405020304" pitchFamily="18" charset="0"/>
              </a:rPr>
              <a:t>Used for value used by Younossi et al 2015, which sites two epidemiological studies </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b="1" u="sng" dirty="0">
                <a:highlight>
                  <a:srgbClr val="FFFF00"/>
                </a:highlight>
                <a:latin typeface="Arial" panose="020B0604020202020204" pitchFamily="34" charset="0"/>
                <a:ea typeface="Calibri" panose="020F0502020204030204" pitchFamily="34" charset="0"/>
                <a:cs typeface="Times New Roman" panose="02020603050405020304" pitchFamily="18" charset="0"/>
              </a:rPr>
              <a:t>In NASH: 0.529%</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sz="2500" dirty="0">
                <a:latin typeface="Arial" panose="020B0604020202020204" pitchFamily="34" charset="0"/>
                <a:ea typeface="Calibri" panose="020F0502020204030204" pitchFamily="34" charset="0"/>
                <a:cs typeface="Arial" panose="020B0604020202020204" pitchFamily="34" charset="0"/>
              </a:rPr>
              <a:t>Added F1 + F2 + F3 + F4 inputs to yield total number of patients in NASH</a:t>
            </a:r>
          </a:p>
          <a:p>
            <a:pPr lvl="1">
              <a:lnSpc>
                <a:spcPct val="107000"/>
              </a:lnSpc>
              <a:spcBef>
                <a:spcPts val="0"/>
              </a:spcBef>
            </a:pPr>
            <a:r>
              <a:rPr lang="en-US" sz="2500" dirty="0">
                <a:latin typeface="Arial" panose="020B0604020202020204" pitchFamily="34" charset="0"/>
                <a:ea typeface="Calibri" panose="020F0502020204030204" pitchFamily="34" charset="0"/>
                <a:cs typeface="Arial" panose="020B0604020202020204" pitchFamily="34" charset="0"/>
              </a:rPr>
              <a:t>Multiplied total NASH patients by proportion of 0.00529 and age adjustment to yield input </a:t>
            </a:r>
          </a:p>
          <a:p>
            <a:pPr>
              <a:lnSpc>
                <a:spcPct val="107000"/>
              </a:lnSpc>
              <a:spcBef>
                <a:spcPts val="0"/>
              </a:spcBef>
            </a:pPr>
            <a:r>
              <a:rPr lang="en-US" b="1" dirty="0">
                <a:latin typeface="Arial" panose="020B0604020202020204" pitchFamily="34" charset="0"/>
                <a:ea typeface="Calibri" panose="020F0502020204030204" pitchFamily="34" charset="0"/>
                <a:cs typeface="Times New Roman" panose="02020603050405020304" pitchFamily="18" charset="0"/>
              </a:rPr>
              <a:t>Liver transplant </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dirty="0">
                <a:latin typeface="Arial" panose="020B0604020202020204" pitchFamily="34" charset="0"/>
                <a:ea typeface="Calibri" panose="020F0502020204030204" pitchFamily="34" charset="0"/>
                <a:cs typeface="Times New Roman" panose="02020603050405020304" pitchFamily="18" charset="0"/>
              </a:rPr>
              <a:t>Previous analysis of data from the Scientific Registry of Transplant Recipients (SRTR) reported proportion</a:t>
            </a:r>
            <a:r>
              <a:rPr lang="en-US" b="1" dirty="0">
                <a:latin typeface="Arial" panose="020B0604020202020204" pitchFamily="34" charset="0"/>
                <a:ea typeface="Calibri" panose="020F0502020204030204" pitchFamily="34" charset="0"/>
                <a:cs typeface="Times New Roman" panose="02020603050405020304" pitchFamily="18" charset="0"/>
              </a:rPr>
              <a:t> </a:t>
            </a:r>
            <a:r>
              <a:rPr lang="en-US" dirty="0">
                <a:latin typeface="Arial" panose="020B0604020202020204" pitchFamily="34" charset="0"/>
                <a:ea typeface="Calibri" panose="020F0502020204030204" pitchFamily="34" charset="0"/>
                <a:cs typeface="Times New Roman" panose="02020603050405020304" pitchFamily="18" charset="0"/>
              </a:rPr>
              <a:t>of patients with cirrhotic-stage NASH was </a:t>
            </a:r>
            <a:r>
              <a:rPr lang="en-US" dirty="0">
                <a:highlight>
                  <a:srgbClr val="FFFF00"/>
                </a:highlight>
                <a:latin typeface="Arial" panose="020B0604020202020204" pitchFamily="34" charset="0"/>
                <a:ea typeface="Calibri" panose="020F0502020204030204" pitchFamily="34" charset="0"/>
                <a:cs typeface="Times New Roman" panose="02020603050405020304" pitchFamily="18" charset="0"/>
              </a:rPr>
              <a:t>3.5% in 2005</a:t>
            </a:r>
            <a:r>
              <a:rPr lang="en-US" dirty="0">
                <a:latin typeface="Arial" panose="020B060402020202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dirty="0">
                <a:latin typeface="Arial" panose="020B0604020202020204" pitchFamily="34" charset="0"/>
                <a:ea typeface="Calibri" panose="020F0502020204030204" pitchFamily="34" charset="0"/>
                <a:cs typeface="Times New Roman" panose="02020603050405020304" pitchFamily="18" charset="0"/>
              </a:rPr>
              <a:t>Added F4 + DCC to get total cirrhosis cohort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Multiplied total cirrhosis patients by reported proportion of 0.035 and age adjustment to yield input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FD3FEB84-0F30-499F-90A4-77C92EDA858F}"/>
              </a:ext>
            </a:extLst>
          </p:cNvPr>
          <p:cNvSpPr txBox="1"/>
          <p:nvPr/>
        </p:nvSpPr>
        <p:spPr>
          <a:xfrm>
            <a:off x="216567" y="5503025"/>
            <a:ext cx="11758863" cy="1384995"/>
          </a:xfrm>
          <a:prstGeom prst="rect">
            <a:avLst/>
          </a:prstGeom>
          <a:noFill/>
        </p:spPr>
        <p:txBody>
          <a:bodyPr wrap="square" rtlCol="0">
            <a:spAutoFit/>
          </a:bodyPr>
          <a:lstStyle/>
          <a:p>
            <a:pPr marL="342900" indent="-342900">
              <a:buFont typeface="+mj-lt"/>
              <a:buAutoNum type="arabicPeriod"/>
            </a:pPr>
            <a:r>
              <a:rPr lang="en-US" sz="1400" b="1" dirty="0">
                <a:latin typeface="Arial" panose="020B0604020202020204" pitchFamily="34" charset="0"/>
                <a:cs typeface="Arial" panose="020B0604020202020204" pitchFamily="34" charset="0"/>
              </a:rPr>
              <a:t>Younossi ZM, Henry L, Stepanova M, et al. The Economic and Clinical Burden of Non-Alcoholic Fatty Liver Disease in the United States. Journal of Hepatology. 2015;2016;64:S502-S503</a:t>
            </a:r>
          </a:p>
          <a:p>
            <a:pPr marL="342900" indent="-342900">
              <a:buFont typeface="+mj-lt"/>
              <a:buAutoNum type="arabicPeriod"/>
            </a:pPr>
            <a:r>
              <a:rPr lang="en-US" sz="1400" b="1" dirty="0">
                <a:latin typeface="Arial" panose="020B0604020202020204" pitchFamily="34" charset="0"/>
                <a:ea typeface="Calibri" panose="020F0502020204030204" pitchFamily="34" charset="0"/>
                <a:cs typeface="Times New Roman" panose="02020603050405020304" pitchFamily="18" charset="0"/>
              </a:rPr>
              <a:t>Charlton MR, Burns JM, Pedersen RA, Watt KD, </a:t>
            </a:r>
            <a:r>
              <a:rPr lang="en-US" sz="1400" b="1" dirty="0" err="1">
                <a:latin typeface="Arial" panose="020B0604020202020204" pitchFamily="34" charset="0"/>
                <a:ea typeface="Calibri" panose="020F0502020204030204" pitchFamily="34" charset="0"/>
                <a:cs typeface="Times New Roman" panose="02020603050405020304" pitchFamily="18" charset="0"/>
              </a:rPr>
              <a:t>Heimbach</a:t>
            </a:r>
            <a:r>
              <a:rPr lang="en-US" sz="1400" b="1" dirty="0">
                <a:latin typeface="Arial" panose="020B0604020202020204" pitchFamily="34" charset="0"/>
                <a:ea typeface="Calibri" panose="020F0502020204030204" pitchFamily="34" charset="0"/>
                <a:cs typeface="Times New Roman" panose="02020603050405020304" pitchFamily="18" charset="0"/>
              </a:rPr>
              <a:t> JK, </a:t>
            </a:r>
            <a:r>
              <a:rPr lang="en-US" sz="1400" b="1" dirty="0" err="1">
                <a:latin typeface="Arial" panose="020B0604020202020204" pitchFamily="34" charset="0"/>
                <a:ea typeface="Calibri" panose="020F0502020204030204" pitchFamily="34" charset="0"/>
                <a:cs typeface="Times New Roman" panose="02020603050405020304" pitchFamily="18" charset="0"/>
              </a:rPr>
              <a:t>Dierkhising</a:t>
            </a:r>
            <a:r>
              <a:rPr lang="en-US" sz="1400" b="1" dirty="0">
                <a:latin typeface="Arial" panose="020B0604020202020204" pitchFamily="34" charset="0"/>
                <a:ea typeface="Calibri" panose="020F0502020204030204" pitchFamily="34" charset="0"/>
                <a:cs typeface="Times New Roman" panose="02020603050405020304" pitchFamily="18" charset="0"/>
              </a:rPr>
              <a:t> RA. Frequency and Outcomes of Liver Transplantation for Nonalcoholic Steatohepatitis in the United States. Gastroenterology. 2011;141:1249-1253.</a:t>
            </a:r>
            <a:endParaRPr lang="en-US" sz="1400"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US" sz="1400" b="1" dirty="0">
                <a:latin typeface="Arial" panose="020B0604020202020204" pitchFamily="34" charset="0"/>
                <a:ea typeface="Calibri" panose="020F0502020204030204" pitchFamily="34" charset="0"/>
                <a:cs typeface="Times New Roman" panose="02020603050405020304" pitchFamily="18" charset="0"/>
              </a:rPr>
              <a:t>Angulo P. Nonalcoholic fatty liver disease and liver transplantation. Liver </a:t>
            </a:r>
            <a:r>
              <a:rPr lang="en-US" sz="1400" b="1" dirty="0" err="1">
                <a:latin typeface="Arial" panose="020B0604020202020204" pitchFamily="34" charset="0"/>
                <a:ea typeface="Calibri" panose="020F0502020204030204" pitchFamily="34" charset="0"/>
                <a:cs typeface="Times New Roman" panose="02020603050405020304" pitchFamily="18" charset="0"/>
              </a:rPr>
              <a:t>Transpl</a:t>
            </a:r>
            <a:r>
              <a:rPr lang="en-US" sz="1400" b="1" dirty="0">
                <a:latin typeface="Arial" panose="020B0604020202020204" pitchFamily="34" charset="0"/>
                <a:ea typeface="Calibri" panose="020F0502020204030204" pitchFamily="34" charset="0"/>
                <a:cs typeface="Times New Roman" panose="02020603050405020304" pitchFamily="18" charset="0"/>
              </a:rPr>
              <a:t> 2006;12:523–534</a:t>
            </a:r>
            <a:endParaRPr lang="en-US" sz="1400" b="1" dirty="0">
              <a:latin typeface="Calibri" panose="020F0502020204030204" pitchFamily="34" charset="0"/>
              <a:ea typeface="Calibri" panose="020F0502020204030204" pitchFamily="34" charset="0"/>
              <a:cs typeface="Times New Roman" panose="02020603050405020304" pitchFamily="18" charset="0"/>
            </a:endParaRPr>
          </a:p>
          <a:p>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9851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0F16-824A-4C60-9E93-7777B58B9C85}"/>
              </a:ext>
            </a:extLst>
          </p:cNvPr>
          <p:cNvSpPr>
            <a:spLocks noGrp="1"/>
          </p:cNvSpPr>
          <p:nvPr>
            <p:ph type="title"/>
          </p:nvPr>
        </p:nvSpPr>
        <p:spPr>
          <a:xfrm>
            <a:off x="90237" y="-13828"/>
            <a:ext cx="7070559" cy="844842"/>
          </a:xfrm>
        </p:spPr>
        <p:txBody>
          <a:bodyPr>
            <a:noAutofit/>
          </a:bodyPr>
          <a:lstStyle/>
          <a:p>
            <a:pPr algn="ctr"/>
            <a:r>
              <a:rPr lang="en-US" sz="3200" b="1" u="sng" dirty="0">
                <a:latin typeface="Arial" panose="020B0604020202020204" pitchFamily="34" charset="0"/>
                <a:cs typeface="Arial" panose="020B0604020202020204" pitchFamily="34" charset="0"/>
              </a:rPr>
              <a:t>Inputs: Incidence of new NAFLD</a:t>
            </a:r>
          </a:p>
        </p:txBody>
      </p:sp>
      <p:sp>
        <p:nvSpPr>
          <p:cNvPr id="3" name="Content Placeholder 2">
            <a:extLst>
              <a:ext uri="{FF2B5EF4-FFF2-40B4-BE49-F238E27FC236}">
                <a16:creationId xmlns:a16="http://schemas.microsoft.com/office/drawing/2014/main" id="{2781BA3B-9B96-4437-989B-4A5EC5538CA2}"/>
              </a:ext>
            </a:extLst>
          </p:cNvPr>
          <p:cNvSpPr>
            <a:spLocks noGrp="1"/>
          </p:cNvSpPr>
          <p:nvPr>
            <p:ph idx="1"/>
          </p:nvPr>
        </p:nvSpPr>
        <p:spPr>
          <a:xfrm>
            <a:off x="1" y="831014"/>
            <a:ext cx="7070559" cy="5502440"/>
          </a:xfrm>
        </p:spPr>
        <p:txBody>
          <a:bodyPr>
            <a:normAutofit fontScale="92500" lnSpcReduction="10000"/>
          </a:bodyPr>
          <a:lstStyle/>
          <a:p>
            <a:r>
              <a:rPr lang="en-US" dirty="0">
                <a:latin typeface="Arial" panose="020B0604020202020204" pitchFamily="34" charset="0"/>
                <a:cs typeface="Arial" panose="020B0604020202020204" pitchFamily="34" charset="0"/>
              </a:rPr>
              <a:t>Derived the results of Younossi et al., 2015 (shown to the left) </a:t>
            </a:r>
          </a:p>
          <a:p>
            <a:pPr lvl="1"/>
            <a:r>
              <a:rPr lang="en-US" dirty="0">
                <a:latin typeface="Arial" panose="020B0604020202020204" pitchFamily="34" charset="0"/>
                <a:cs typeface="Arial" panose="020B0604020202020204" pitchFamily="34" charset="0"/>
              </a:rPr>
              <a:t>Gender-specific incidences were averaged to yield overall rate without gender-specificity </a:t>
            </a:r>
          </a:p>
          <a:p>
            <a:pPr lvl="1"/>
            <a:r>
              <a:rPr lang="en-US" b="1" dirty="0">
                <a:latin typeface="Arial" panose="020B0604020202020204" pitchFamily="34" charset="0"/>
                <a:cs typeface="Arial" panose="020B0604020202020204" pitchFamily="34" charset="0"/>
              </a:rPr>
              <a:t>Incidences (rates) were converted to annual transition probabilities for integration into transition-state model (shown next slide)</a:t>
            </a:r>
          </a:p>
          <a:p>
            <a:r>
              <a:rPr lang="en-US" dirty="0">
                <a:latin typeface="Arial" panose="020B0604020202020204" pitchFamily="34" charset="0"/>
                <a:cs typeface="Arial" panose="020B0604020202020204" pitchFamily="34" charset="0"/>
              </a:rPr>
              <a:t>Rate of remission to disease free state was matched to Younossi et al., 2015 </a:t>
            </a:r>
          </a:p>
          <a:p>
            <a:pPr lvl="1"/>
            <a:r>
              <a:rPr lang="en-US" b="1" dirty="0">
                <a:latin typeface="Arial" panose="020B0604020202020204" pitchFamily="34" charset="0"/>
                <a:cs typeface="Arial" panose="020B0604020202020204" pitchFamily="34" charset="0"/>
              </a:rPr>
              <a:t>Input from Younossi was an assumption</a:t>
            </a:r>
          </a:p>
          <a:p>
            <a:pPr lvl="1"/>
            <a:r>
              <a:rPr lang="en-US" b="1" dirty="0">
                <a:highlight>
                  <a:srgbClr val="FFFF00"/>
                </a:highlight>
                <a:latin typeface="Arial" panose="020B0604020202020204" pitchFamily="34" charset="0"/>
                <a:cs typeface="Arial" panose="020B0604020202020204" pitchFamily="34" charset="0"/>
              </a:rPr>
              <a:t>Calibrated input = 19%, </a:t>
            </a:r>
            <a:r>
              <a:rPr lang="en-US" b="1" dirty="0">
                <a:latin typeface="Arial" panose="020B0604020202020204" pitchFamily="34" charset="0"/>
                <a:cs typeface="Arial" panose="020B0604020202020204" pitchFamily="34" charset="0"/>
              </a:rPr>
              <a:t>calibration range 16-24%</a:t>
            </a:r>
          </a:p>
          <a:p>
            <a:pPr lvl="1"/>
            <a:r>
              <a:rPr lang="en-US" dirty="0">
                <a:latin typeface="Arial" panose="020B0604020202020204" pitchFamily="34" charset="0"/>
                <a:cs typeface="Arial" panose="020B0604020202020204" pitchFamily="34" charset="0"/>
              </a:rPr>
              <a:t>Rate was likewise converted to annual probability</a:t>
            </a:r>
          </a:p>
          <a:p>
            <a:pPr lvl="2"/>
            <a:r>
              <a:rPr lang="en-US" dirty="0">
                <a:latin typeface="Arial" panose="020B0604020202020204" pitchFamily="34" charset="0"/>
                <a:cs typeface="Arial" panose="020B0604020202020204" pitchFamily="34" charset="0"/>
              </a:rPr>
              <a:t>Probability = 1 – e^(-0.19 x 1 year) = </a:t>
            </a:r>
            <a:r>
              <a:rPr lang="en-US" b="1" dirty="0">
                <a:latin typeface="Arial" panose="020B0604020202020204" pitchFamily="34" charset="0"/>
                <a:cs typeface="Arial" panose="020B0604020202020204" pitchFamily="34" charset="0"/>
              </a:rPr>
              <a:t>0.17304</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Varied according to age-specific regression relative risk (another assumption)</a:t>
            </a:r>
          </a:p>
          <a:p>
            <a:pPr lvl="1"/>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A0B9AB8-EDB4-4493-AF74-59C918B65FE3}"/>
              </a:ext>
            </a:extLst>
          </p:cNvPr>
          <p:cNvPicPr>
            <a:picLocks noChangeAspect="1"/>
          </p:cNvPicPr>
          <p:nvPr/>
        </p:nvPicPr>
        <p:blipFill rotWithShape="1">
          <a:blip r:embed="rId3"/>
          <a:srcRect l="-1401" t="33891" r="1401" b="1103"/>
          <a:stretch/>
        </p:blipFill>
        <p:spPr>
          <a:xfrm>
            <a:off x="7070560" y="524545"/>
            <a:ext cx="4811864" cy="5502441"/>
          </a:xfrm>
          <a:prstGeom prst="rect">
            <a:avLst/>
          </a:prstGeom>
        </p:spPr>
      </p:pic>
      <p:sp>
        <p:nvSpPr>
          <p:cNvPr id="5" name="TextBox 4">
            <a:extLst>
              <a:ext uri="{FF2B5EF4-FFF2-40B4-BE49-F238E27FC236}">
                <a16:creationId xmlns:a16="http://schemas.microsoft.com/office/drawing/2014/main" id="{85A6F234-5A4B-4B1B-A1C9-240ED6974DD8}"/>
              </a:ext>
            </a:extLst>
          </p:cNvPr>
          <p:cNvSpPr txBox="1"/>
          <p:nvPr/>
        </p:nvSpPr>
        <p:spPr>
          <a:xfrm>
            <a:off x="199906" y="6103694"/>
            <a:ext cx="11792187"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Younossi ZM, Henry L, Stepanova M, et al. The Economic and Clinical Burden of Non-Alcoholic Fatty Liver Disease in the United States. Journal of Hepatology. 2015;2016;64:S502-S503</a:t>
            </a:r>
          </a:p>
          <a:p>
            <a:endParaRPr lang="en-US" dirty="0"/>
          </a:p>
        </p:txBody>
      </p:sp>
    </p:spTree>
    <p:extLst>
      <p:ext uri="{BB962C8B-B14F-4D97-AF65-F5344CB8AC3E}">
        <p14:creationId xmlns:p14="http://schemas.microsoft.com/office/powerpoint/2010/main" val="2366530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D506-3504-43B3-9979-B03DBA7AE9EF}"/>
              </a:ext>
            </a:extLst>
          </p:cNvPr>
          <p:cNvSpPr>
            <a:spLocks noGrp="1"/>
          </p:cNvSpPr>
          <p:nvPr>
            <p:ph type="title"/>
          </p:nvPr>
        </p:nvSpPr>
        <p:spPr>
          <a:xfrm>
            <a:off x="838200" y="274929"/>
            <a:ext cx="10515600" cy="1325563"/>
          </a:xfrm>
        </p:spPr>
        <p:txBody>
          <a:bodyPr/>
          <a:lstStyle/>
          <a:p>
            <a:pPr algn="ctr"/>
            <a:r>
              <a:rPr lang="en-US" dirty="0">
                <a:latin typeface="Arial" panose="020B0604020202020204" pitchFamily="34" charset="0"/>
                <a:cs typeface="Arial" panose="020B0604020202020204" pitchFamily="34" charset="0"/>
              </a:rPr>
              <a:t>Calculation of Annual probability of NAFLD from Incidence </a:t>
            </a:r>
          </a:p>
        </p:txBody>
      </p:sp>
      <p:graphicFrame>
        <p:nvGraphicFramePr>
          <p:cNvPr id="5" name="Content Placeholder 4">
            <a:extLst>
              <a:ext uri="{FF2B5EF4-FFF2-40B4-BE49-F238E27FC236}">
                <a16:creationId xmlns:a16="http://schemas.microsoft.com/office/drawing/2014/main" id="{9CFB9D36-8F35-4774-B2CC-3866D726959E}"/>
              </a:ext>
            </a:extLst>
          </p:cNvPr>
          <p:cNvGraphicFramePr>
            <a:graphicFrameLocks noGrp="1"/>
          </p:cNvGraphicFramePr>
          <p:nvPr>
            <p:ph idx="1"/>
            <p:extLst>
              <p:ext uri="{D42A27DB-BD31-4B8C-83A1-F6EECF244321}">
                <p14:modId xmlns:p14="http://schemas.microsoft.com/office/powerpoint/2010/main" val="2228608750"/>
              </p:ext>
            </p:extLst>
          </p:nvPr>
        </p:nvGraphicFramePr>
        <p:xfrm>
          <a:off x="838200" y="2153821"/>
          <a:ext cx="10697411" cy="3508635"/>
        </p:xfrm>
        <a:graphic>
          <a:graphicData uri="http://schemas.openxmlformats.org/drawingml/2006/table">
            <a:tbl>
              <a:tblPr firstRow="1" firstCol="1" bandRow="1">
                <a:tableStyleId>{5940675A-B579-460E-94D1-54222C63F5DA}</a:tableStyleId>
              </a:tblPr>
              <a:tblGrid>
                <a:gridCol w="1680411">
                  <a:extLst>
                    <a:ext uri="{9D8B030D-6E8A-4147-A177-3AD203B41FA5}">
                      <a16:colId xmlns:a16="http://schemas.microsoft.com/office/drawing/2014/main" val="1519343128"/>
                    </a:ext>
                  </a:extLst>
                </a:gridCol>
                <a:gridCol w="2517979">
                  <a:extLst>
                    <a:ext uri="{9D8B030D-6E8A-4147-A177-3AD203B41FA5}">
                      <a16:colId xmlns:a16="http://schemas.microsoft.com/office/drawing/2014/main" val="3821737651"/>
                    </a:ext>
                  </a:extLst>
                </a:gridCol>
                <a:gridCol w="3235790">
                  <a:extLst>
                    <a:ext uri="{9D8B030D-6E8A-4147-A177-3AD203B41FA5}">
                      <a16:colId xmlns:a16="http://schemas.microsoft.com/office/drawing/2014/main" val="3030274965"/>
                    </a:ext>
                  </a:extLst>
                </a:gridCol>
                <a:gridCol w="3263231">
                  <a:extLst>
                    <a:ext uri="{9D8B030D-6E8A-4147-A177-3AD203B41FA5}">
                      <a16:colId xmlns:a16="http://schemas.microsoft.com/office/drawing/2014/main" val="1182583602"/>
                    </a:ext>
                  </a:extLst>
                </a:gridCol>
              </a:tblGrid>
              <a:tr h="190500">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Age bracket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Non-gender average rate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Calculation</a:t>
                      </a: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ea typeface="Calibri" panose="020F0502020204030204" pitchFamily="34" charset="0"/>
                          <a:cs typeface="Arial" panose="020B0604020202020204" pitchFamily="34" charset="0"/>
                        </a:rPr>
                        <a:t>Annual Transition Probability</a:t>
                      </a:r>
                    </a:p>
                  </a:txBody>
                  <a:tcPr marL="68580" marR="68580" marT="0" marB="0"/>
                </a:tc>
                <a:extLst>
                  <a:ext uri="{0D108BD9-81ED-4DB2-BD59-A6C34878D82A}">
                    <a16:rowId xmlns:a16="http://schemas.microsoft.com/office/drawing/2014/main" val="2892335536"/>
                  </a:ext>
                </a:extLst>
              </a:tr>
              <a:tr h="190500">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20-24</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0.0405</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e^(-0.0405 x 1 year)</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0.0396</a:t>
                      </a:r>
                      <a:endParaRPr lang="en-US" sz="1800" kern="1200" dirty="0">
                        <a:solidFill>
                          <a:schemeClr val="tx1"/>
                        </a:solidFill>
                        <a:effectLst/>
                        <a:highlight>
                          <a:srgbClr val="FFFF00"/>
                        </a:highligh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3821606595"/>
                  </a:ext>
                </a:extLst>
              </a:tr>
              <a:tr h="19050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25-29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0.0487</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e^(-0.0487 x 1 year)</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0.04753</a:t>
                      </a:r>
                      <a:endParaRPr lang="en-US" sz="20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03896246"/>
                  </a:ext>
                </a:extLst>
              </a:tr>
              <a:tr h="19050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30-34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0.0571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e^(-0.0571 x 1 year) </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0.0555</a:t>
                      </a:r>
                      <a:endParaRPr lang="en-US" sz="20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64615037"/>
                  </a:ext>
                </a:extLst>
              </a:tr>
              <a:tr h="19050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35-39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0.0652</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e^(-0.0652 x 1 year) </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0.0631</a:t>
                      </a:r>
                      <a:endPar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334355"/>
                  </a:ext>
                </a:extLst>
              </a:tr>
              <a:tr h="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40-44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0.0728</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e^(-0.0728 x 1 year)</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0.0702</a:t>
                      </a:r>
                      <a:endPar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00427552"/>
                  </a:ext>
                </a:extLst>
              </a:tr>
              <a:tr h="19050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45-49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0.0792</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e^(-0.0792 x 1 year)</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0.0761</a:t>
                      </a:r>
                      <a:endPar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27895939"/>
                  </a:ext>
                </a:extLst>
              </a:tr>
              <a:tr h="19050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50-54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0.08535</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e^(-0.0854 x 1 year)</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0.0818</a:t>
                      </a:r>
                      <a:endPar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04319385"/>
                  </a:ext>
                </a:extLst>
              </a:tr>
              <a:tr h="19050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55-59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0.0899</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e^(-0.0899 x 1 year) </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0.0856</a:t>
                      </a:r>
                      <a:endPar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81201308"/>
                  </a:ext>
                </a:extLst>
              </a:tr>
              <a:tr h="19050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60-64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0.0922</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e^(-0.0922 x 1 year) </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0.0881</a:t>
                      </a:r>
                      <a:endParaRPr lang="en-US" sz="16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44519631"/>
                  </a:ext>
                </a:extLst>
              </a:tr>
              <a:tr h="19050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65-69</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0.0937</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e^(-0.0937 x 1 year) </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0.0894</a:t>
                      </a:r>
                      <a:endParaRPr lang="en-US" sz="16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25822137"/>
                  </a:ext>
                </a:extLst>
              </a:tr>
              <a:tr h="0">
                <a:tc>
                  <a:txBody>
                    <a:bodyPr/>
                    <a:lstStyle/>
                    <a:p>
                      <a:pPr marL="0" marR="0" algn="ctr">
                        <a:lnSpc>
                          <a:spcPct val="107000"/>
                        </a:lnSpc>
                        <a:spcBef>
                          <a:spcPts val="0"/>
                        </a:spcBef>
                        <a:spcAft>
                          <a:spcPts val="0"/>
                        </a:spcAft>
                      </a:pPr>
                      <a:r>
                        <a:rPr lang="en-US" sz="1600">
                          <a:effectLst/>
                          <a:latin typeface="Arial" panose="020B0604020202020204" pitchFamily="34" charset="0"/>
                          <a:cs typeface="Arial" panose="020B0604020202020204" pitchFamily="34" charset="0"/>
                        </a:rPr>
                        <a:t>70-74</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0.09465</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e^(-0.0947 x 1 year)</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0.0904</a:t>
                      </a:r>
                    </a:p>
                  </a:txBody>
                  <a:tcPr marL="68580" marR="68580" marT="0" marB="0"/>
                </a:tc>
                <a:extLst>
                  <a:ext uri="{0D108BD9-81ED-4DB2-BD59-A6C34878D82A}">
                    <a16:rowId xmlns:a16="http://schemas.microsoft.com/office/drawing/2014/main" val="3792626864"/>
                  </a:ext>
                </a:extLst>
              </a:tr>
              <a:tr h="190500">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75-79</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0.0951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Probability = 1 – e^(-0.0951 x 1 year)</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kern="1200" dirty="0">
                          <a:solidFill>
                            <a:schemeClr val="tx1"/>
                          </a:solidFill>
                          <a:effectLst/>
                          <a:highlight>
                            <a:srgbClr val="FFFF00"/>
                          </a:highlight>
                          <a:latin typeface="Arial" panose="020B0604020202020204" pitchFamily="34" charset="0"/>
                          <a:ea typeface="+mn-ea"/>
                          <a:cs typeface="Arial" panose="020B0604020202020204" pitchFamily="34" charset="0"/>
                        </a:rPr>
                        <a:t>0.0907</a:t>
                      </a:r>
                      <a:endParaRPr lang="en-US" sz="16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12399000"/>
                  </a:ext>
                </a:extLst>
              </a:tr>
            </a:tbl>
          </a:graphicData>
        </a:graphic>
      </p:graphicFrame>
    </p:spTree>
    <p:extLst>
      <p:ext uri="{BB962C8B-B14F-4D97-AF65-F5344CB8AC3E}">
        <p14:creationId xmlns:p14="http://schemas.microsoft.com/office/powerpoint/2010/main" val="192800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FEF6-6278-4931-91A2-C0D41C5807B2}"/>
              </a:ext>
            </a:extLst>
          </p:cNvPr>
          <p:cNvSpPr>
            <a:spLocks noGrp="1"/>
          </p:cNvSpPr>
          <p:nvPr>
            <p:ph type="title"/>
          </p:nvPr>
        </p:nvSpPr>
        <p:spPr>
          <a:xfrm>
            <a:off x="2349660" y="28074"/>
            <a:ext cx="5358063" cy="649704"/>
          </a:xfrm>
        </p:spPr>
        <p:txBody>
          <a:bodyPr>
            <a:normAutofit/>
          </a:bodyPr>
          <a:lstStyle/>
          <a:p>
            <a:pPr algn="ctr"/>
            <a:r>
              <a:rPr lang="en-US" sz="4000" b="1" u="sng" dirty="0">
                <a:latin typeface="Arial" panose="020B0604020202020204" pitchFamily="34" charset="0"/>
                <a:cs typeface="Arial" panose="020B0604020202020204" pitchFamily="34" charset="0"/>
              </a:rPr>
              <a:t>Inputs: Mortality</a:t>
            </a:r>
          </a:p>
        </p:txBody>
      </p:sp>
      <p:sp>
        <p:nvSpPr>
          <p:cNvPr id="3" name="Content Placeholder 2">
            <a:extLst>
              <a:ext uri="{FF2B5EF4-FFF2-40B4-BE49-F238E27FC236}">
                <a16:creationId xmlns:a16="http://schemas.microsoft.com/office/drawing/2014/main" id="{5D39C5E6-F6FA-4FA2-B2E2-5170E7C8C641}"/>
              </a:ext>
            </a:extLst>
          </p:cNvPr>
          <p:cNvSpPr>
            <a:spLocks noGrp="1"/>
          </p:cNvSpPr>
          <p:nvPr>
            <p:ph idx="1"/>
          </p:nvPr>
        </p:nvSpPr>
        <p:spPr>
          <a:xfrm>
            <a:off x="191262" y="649704"/>
            <a:ext cx="9867137" cy="4625073"/>
          </a:xfrm>
        </p:spPr>
        <p:txBody>
          <a:bodyPr>
            <a:normAutofit fontScale="92500" lnSpcReduction="20000"/>
          </a:bodyPr>
          <a:lstStyle/>
          <a:p>
            <a:r>
              <a:rPr lang="en-US" sz="2400" dirty="0">
                <a:latin typeface="Arial" panose="020B0604020202020204" pitchFamily="34" charset="0"/>
                <a:cs typeface="Arial" panose="020B0604020202020204" pitchFamily="34" charset="0"/>
              </a:rPr>
              <a:t>Averaged gender-specific mortalities used as inputs in model by Younossi et al to yield background mortality by age (shown left)</a:t>
            </a:r>
          </a:p>
          <a:p>
            <a:r>
              <a:rPr lang="en-US" sz="2400" dirty="0">
                <a:latin typeface="Arial" panose="020B0604020202020204" pitchFamily="34" charset="0"/>
                <a:cs typeface="Arial" panose="020B0604020202020204" pitchFamily="34" charset="0"/>
              </a:rPr>
              <a:t>Applied relative risks of mortality associated with each fibrosis stage (next slide</a:t>
            </a:r>
          </a:p>
          <a:p>
            <a:r>
              <a:rPr lang="en-US" sz="2400" dirty="0">
                <a:latin typeface="Arial" panose="020B0604020202020204" pitchFamily="34" charset="0"/>
                <a:cs typeface="Arial" panose="020B0604020202020204" pitchFamily="34" charset="0"/>
              </a:rPr>
              <a:t>Applied age-mortality relative risks (shown below)</a:t>
            </a:r>
          </a:p>
          <a:p>
            <a:r>
              <a:rPr lang="en-US" sz="2400" dirty="0">
                <a:latin typeface="Arial" panose="020B0604020202020204" pitchFamily="34" charset="0"/>
                <a:cs typeface="Arial" panose="020B0604020202020204" pitchFamily="34" charset="0"/>
              </a:rPr>
              <a:t>Assigned flat risks (not age weighted) of death to high mortality states: DCC, HCC, and liver transplant</a:t>
            </a:r>
          </a:p>
          <a:p>
            <a:pPr lvl="1"/>
            <a:r>
              <a:rPr lang="en-US" sz="2200" dirty="0">
                <a:highlight>
                  <a:srgbClr val="FFFF00"/>
                </a:highlight>
                <a:latin typeface="Arial" panose="020B0604020202020204" pitchFamily="34" charset="0"/>
                <a:cs typeface="Arial" panose="020B0604020202020204" pitchFamily="34" charset="0"/>
              </a:rPr>
              <a:t>DCC: 16% (15%-38%)</a:t>
            </a:r>
          </a:p>
          <a:p>
            <a:pPr lvl="2"/>
            <a:r>
              <a:rPr lang="en-US" sz="1600" dirty="0">
                <a:latin typeface="Arial" panose="020B0604020202020204" pitchFamily="34" charset="0"/>
                <a:cs typeface="Arial" panose="020B0604020202020204" pitchFamily="34" charset="0"/>
              </a:rPr>
              <a:t>Tapper EB, Sengupta N, </a:t>
            </a:r>
            <a:r>
              <a:rPr lang="en-US" sz="1600" dirty="0" err="1">
                <a:latin typeface="Arial" panose="020B0604020202020204" pitchFamily="34" charset="0"/>
                <a:cs typeface="Arial" panose="020B0604020202020204" pitchFamily="34" charset="0"/>
              </a:rPr>
              <a:t>Hunink</a:t>
            </a:r>
            <a:r>
              <a:rPr lang="en-US" sz="1600" dirty="0">
                <a:latin typeface="Arial" panose="020B0604020202020204" pitchFamily="34" charset="0"/>
                <a:cs typeface="Arial" panose="020B0604020202020204" pitchFamily="34" charset="0"/>
              </a:rPr>
              <a:t> MGM, </a:t>
            </a:r>
            <a:r>
              <a:rPr lang="en-US" sz="1600" dirty="0" err="1">
                <a:latin typeface="Arial" panose="020B0604020202020204" pitchFamily="34" charset="0"/>
                <a:cs typeface="Arial" panose="020B0604020202020204" pitchFamily="34" charset="0"/>
              </a:rPr>
              <a:t>Afdhal</a:t>
            </a:r>
            <a:r>
              <a:rPr lang="en-US" sz="1600" dirty="0">
                <a:latin typeface="Arial" panose="020B0604020202020204" pitchFamily="34" charset="0"/>
                <a:cs typeface="Arial" panose="020B0604020202020204" pitchFamily="34" charset="0"/>
              </a:rPr>
              <a:t> NH, Lai M. Cost-Effective Evaluation of Nonalcoholic Fatty Liver Disease With NAFLD Fibrosis Score and Vibration Controlled Transient Elastography. The American journal of gastroenterology. 2015;110:1298-1304.</a:t>
            </a:r>
          </a:p>
          <a:p>
            <a:pPr lvl="1"/>
            <a:r>
              <a:rPr lang="en-US" sz="2200" dirty="0">
                <a:highlight>
                  <a:srgbClr val="FFFF00"/>
                </a:highlight>
                <a:latin typeface="Arial" panose="020B0604020202020204" pitchFamily="34" charset="0"/>
                <a:cs typeface="Arial" panose="020B0604020202020204" pitchFamily="34" charset="0"/>
              </a:rPr>
              <a:t>HCC: 62.24%</a:t>
            </a:r>
          </a:p>
          <a:p>
            <a:pPr lvl="2"/>
            <a:r>
              <a:rPr lang="en-US" sz="1600" dirty="0">
                <a:latin typeface="Arial" panose="020B0604020202020204" pitchFamily="34" charset="0"/>
                <a:cs typeface="Arial" panose="020B0604020202020204" pitchFamily="34" charset="0"/>
              </a:rPr>
              <a:t>Younossi ZM, Henry L, Stepanova M, et al. The Economic and Clinical Burden of Non-Alcoholic Fatty Liver Disease in the United States. Journal of Hepatology. 2015;2016;64:S502-S503. </a:t>
            </a:r>
          </a:p>
          <a:p>
            <a:pPr lvl="1"/>
            <a:r>
              <a:rPr lang="en-US" sz="2200" dirty="0">
                <a:highlight>
                  <a:srgbClr val="FFFF00"/>
                </a:highlight>
                <a:latin typeface="Arial" panose="020B0604020202020204" pitchFamily="34" charset="0"/>
                <a:cs typeface="Arial" panose="020B0604020202020204" pitchFamily="34" charset="0"/>
              </a:rPr>
              <a:t>Liver transplant: 7%</a:t>
            </a:r>
          </a:p>
          <a:p>
            <a:pPr lvl="2"/>
            <a:r>
              <a:rPr lang="en-US" sz="1600" dirty="0">
                <a:latin typeface="Arial" panose="020B0604020202020204" pitchFamily="34" charset="0"/>
                <a:cs typeface="Arial" panose="020B0604020202020204" pitchFamily="34" charset="0"/>
              </a:rPr>
              <a:t>Tapper EB, Sengupta N, </a:t>
            </a:r>
            <a:r>
              <a:rPr lang="en-US" sz="1600" dirty="0" err="1">
                <a:latin typeface="Arial" panose="020B0604020202020204" pitchFamily="34" charset="0"/>
                <a:cs typeface="Arial" panose="020B0604020202020204" pitchFamily="34" charset="0"/>
              </a:rPr>
              <a:t>Hunink</a:t>
            </a:r>
            <a:r>
              <a:rPr lang="en-US" sz="1600" dirty="0">
                <a:latin typeface="Arial" panose="020B0604020202020204" pitchFamily="34" charset="0"/>
                <a:cs typeface="Arial" panose="020B0604020202020204" pitchFamily="34" charset="0"/>
              </a:rPr>
              <a:t> MGM, </a:t>
            </a:r>
            <a:r>
              <a:rPr lang="en-US" sz="1600" dirty="0" err="1">
                <a:latin typeface="Arial" panose="020B0604020202020204" pitchFamily="34" charset="0"/>
                <a:cs typeface="Arial" panose="020B0604020202020204" pitchFamily="34" charset="0"/>
              </a:rPr>
              <a:t>Afdhal</a:t>
            </a:r>
            <a:r>
              <a:rPr lang="en-US" sz="1600" dirty="0">
                <a:latin typeface="Arial" panose="020B0604020202020204" pitchFamily="34" charset="0"/>
                <a:cs typeface="Arial" panose="020B0604020202020204" pitchFamily="34" charset="0"/>
              </a:rPr>
              <a:t> NH, Lai M. Cost-Effective Evaluation of Nonalcoholic Fatty Liver Disease With NAFLD Fibrosis Score and Vibration Controlled Transient Elastography. The American journal of gastroenterology. 2015;110:1298-1304</a:t>
            </a:r>
          </a:p>
        </p:txBody>
      </p:sp>
      <p:grpSp>
        <p:nvGrpSpPr>
          <p:cNvPr id="6" name="Group 5">
            <a:extLst>
              <a:ext uri="{FF2B5EF4-FFF2-40B4-BE49-F238E27FC236}">
                <a16:creationId xmlns:a16="http://schemas.microsoft.com/office/drawing/2014/main" id="{DFBC2912-F6C6-4509-8D90-0DD90E590B58}"/>
              </a:ext>
            </a:extLst>
          </p:cNvPr>
          <p:cNvGrpSpPr/>
          <p:nvPr/>
        </p:nvGrpSpPr>
        <p:grpSpPr>
          <a:xfrm>
            <a:off x="10232553" y="494833"/>
            <a:ext cx="1738495" cy="5246703"/>
            <a:chOff x="6348979" y="917230"/>
            <a:chExt cx="1696896" cy="5246703"/>
          </a:xfrm>
        </p:grpSpPr>
        <p:pic>
          <p:nvPicPr>
            <p:cNvPr id="4" name="Picture 3">
              <a:extLst>
                <a:ext uri="{FF2B5EF4-FFF2-40B4-BE49-F238E27FC236}">
                  <a16:creationId xmlns:a16="http://schemas.microsoft.com/office/drawing/2014/main" id="{622749B2-BE09-463D-9CA8-35FFEBA87B29}"/>
                </a:ext>
              </a:extLst>
            </p:cNvPr>
            <p:cNvPicPr>
              <a:picLocks noChangeAspect="1"/>
            </p:cNvPicPr>
            <p:nvPr/>
          </p:nvPicPr>
          <p:blipFill rotWithShape="1">
            <a:blip r:embed="rId3"/>
            <a:srcRect r="70542"/>
            <a:stretch/>
          </p:blipFill>
          <p:spPr>
            <a:xfrm>
              <a:off x="6400800" y="917230"/>
              <a:ext cx="1645075" cy="2511770"/>
            </a:xfrm>
            <a:prstGeom prst="rect">
              <a:avLst/>
            </a:prstGeom>
          </p:spPr>
        </p:pic>
        <p:pic>
          <p:nvPicPr>
            <p:cNvPr id="5" name="Picture 4">
              <a:extLst>
                <a:ext uri="{FF2B5EF4-FFF2-40B4-BE49-F238E27FC236}">
                  <a16:creationId xmlns:a16="http://schemas.microsoft.com/office/drawing/2014/main" id="{7CCD3F6D-501C-4FC9-8B0E-0D4A055C1B8D}"/>
                </a:ext>
              </a:extLst>
            </p:cNvPr>
            <p:cNvPicPr>
              <a:picLocks noChangeAspect="1"/>
            </p:cNvPicPr>
            <p:nvPr/>
          </p:nvPicPr>
          <p:blipFill rotWithShape="1">
            <a:blip r:embed="rId4"/>
            <a:srcRect r="70167"/>
            <a:stretch/>
          </p:blipFill>
          <p:spPr>
            <a:xfrm>
              <a:off x="6348979" y="3457074"/>
              <a:ext cx="1696896" cy="2706859"/>
            </a:xfrm>
            <a:prstGeom prst="rect">
              <a:avLst/>
            </a:prstGeom>
          </p:spPr>
        </p:pic>
      </p:grpSp>
      <p:sp>
        <p:nvSpPr>
          <p:cNvPr id="7" name="TextBox 6">
            <a:extLst>
              <a:ext uri="{FF2B5EF4-FFF2-40B4-BE49-F238E27FC236}">
                <a16:creationId xmlns:a16="http://schemas.microsoft.com/office/drawing/2014/main" id="{6AFE21C3-16D2-45E9-B8A1-37341E12D482}"/>
              </a:ext>
            </a:extLst>
          </p:cNvPr>
          <p:cNvSpPr txBox="1"/>
          <p:nvPr/>
        </p:nvSpPr>
        <p:spPr>
          <a:xfrm>
            <a:off x="191262" y="6306706"/>
            <a:ext cx="11913115"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Younossi ZM, Henry L, Stepanova M, et al. The Economic and Clinical Burden of Non-Alcoholic Fatty Liver Disease in the United States. Journal of Hepatology. 2015;2016;64:S502-S503</a:t>
            </a:r>
          </a:p>
        </p:txBody>
      </p:sp>
      <p:pic>
        <p:nvPicPr>
          <p:cNvPr id="10" name="Picture 9">
            <a:extLst>
              <a:ext uri="{FF2B5EF4-FFF2-40B4-BE49-F238E27FC236}">
                <a16:creationId xmlns:a16="http://schemas.microsoft.com/office/drawing/2014/main" id="{B5EA56DB-9322-445E-9BD1-9F6C8DD4489E}"/>
              </a:ext>
            </a:extLst>
          </p:cNvPr>
          <p:cNvPicPr>
            <a:picLocks noChangeAspect="1"/>
          </p:cNvPicPr>
          <p:nvPr/>
        </p:nvPicPr>
        <p:blipFill>
          <a:blip r:embed="rId5"/>
          <a:stretch>
            <a:fillRect/>
          </a:stretch>
        </p:blipFill>
        <p:spPr>
          <a:xfrm>
            <a:off x="1186337" y="5152553"/>
            <a:ext cx="7876986" cy="1015457"/>
          </a:xfrm>
          <a:prstGeom prst="rect">
            <a:avLst/>
          </a:prstGeom>
        </p:spPr>
      </p:pic>
    </p:spTree>
    <p:extLst>
      <p:ext uri="{BB962C8B-B14F-4D97-AF65-F5344CB8AC3E}">
        <p14:creationId xmlns:p14="http://schemas.microsoft.com/office/powerpoint/2010/main" val="1643499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3445-28A3-4F49-9557-6176CBBA3B7C}"/>
              </a:ext>
            </a:extLst>
          </p:cNvPr>
          <p:cNvSpPr>
            <a:spLocks noGrp="1"/>
          </p:cNvSpPr>
          <p:nvPr>
            <p:ph type="title"/>
          </p:nvPr>
        </p:nvSpPr>
        <p:spPr>
          <a:xfrm>
            <a:off x="838200" y="18256"/>
            <a:ext cx="10515600" cy="810123"/>
          </a:xfrm>
        </p:spPr>
        <p:txBody>
          <a:bodyPr>
            <a:normAutofit/>
          </a:bodyPr>
          <a:lstStyle/>
          <a:p>
            <a:pPr algn="ctr"/>
            <a:r>
              <a:rPr lang="en-US" sz="4000" b="1" u="sng" dirty="0">
                <a:latin typeface="Arial" panose="020B0604020202020204" pitchFamily="34" charset="0"/>
                <a:cs typeface="Arial" panose="020B0604020202020204" pitchFamily="34" charset="0"/>
              </a:rPr>
              <a:t>Relative risk of mortality by fibrosis stage</a:t>
            </a:r>
          </a:p>
        </p:txBody>
      </p:sp>
      <p:sp>
        <p:nvSpPr>
          <p:cNvPr id="3" name="Content Placeholder 2">
            <a:extLst>
              <a:ext uri="{FF2B5EF4-FFF2-40B4-BE49-F238E27FC236}">
                <a16:creationId xmlns:a16="http://schemas.microsoft.com/office/drawing/2014/main" id="{1477B5D5-36BC-4294-A44B-471DC1047EBE}"/>
              </a:ext>
            </a:extLst>
          </p:cNvPr>
          <p:cNvSpPr>
            <a:spLocks noGrp="1"/>
          </p:cNvSpPr>
          <p:nvPr>
            <p:ph idx="1"/>
          </p:nvPr>
        </p:nvSpPr>
        <p:spPr>
          <a:xfrm>
            <a:off x="176463" y="822570"/>
            <a:ext cx="11790948" cy="2003758"/>
          </a:xfrm>
        </p:spPr>
        <p:txBody>
          <a:bodyPr>
            <a:normAutofit/>
          </a:bodyPr>
          <a:lstStyle/>
          <a:p>
            <a:r>
              <a:rPr lang="en-US" sz="2400" b="1" dirty="0">
                <a:latin typeface="Arial" panose="020B0604020202020204" pitchFamily="34" charset="0"/>
                <a:cs typeface="Arial" panose="020B0604020202020204" pitchFamily="34" charset="0"/>
              </a:rPr>
              <a:t>Derived from results of study by </a:t>
            </a:r>
            <a:r>
              <a:rPr lang="en-US" sz="2400" b="1" dirty="0" err="1">
                <a:latin typeface="Arial" panose="020B0604020202020204" pitchFamily="34" charset="0"/>
                <a:cs typeface="Arial" panose="020B0604020202020204" pitchFamily="34" charset="0"/>
              </a:rPr>
              <a:t>Dulai</a:t>
            </a:r>
            <a:r>
              <a:rPr lang="en-US" sz="2400" b="1" dirty="0">
                <a:latin typeface="Arial" panose="020B0604020202020204" pitchFamily="34" charset="0"/>
                <a:cs typeface="Arial" panose="020B0604020202020204" pitchFamily="34" charset="0"/>
              </a:rPr>
              <a:t> et al., 2017</a:t>
            </a:r>
          </a:p>
          <a:p>
            <a:r>
              <a:rPr lang="en-US" sz="2400" b="1" dirty="0">
                <a:latin typeface="Arial" panose="020B0604020202020204" pitchFamily="34" charset="0"/>
                <a:cs typeface="Arial" panose="020B0604020202020204" pitchFamily="34" charset="0"/>
              </a:rPr>
              <a:t>Reported as “mortality rate ratios” </a:t>
            </a:r>
            <a:r>
              <a:rPr lang="en-US" sz="2400" b="1" dirty="0">
                <a:latin typeface="Arial" panose="020B0604020202020204" pitchFamily="34" charset="0"/>
                <a:cs typeface="Arial" panose="020B0604020202020204" pitchFamily="34" charset="0"/>
                <a:sym typeface="Wingdings" panose="05000000000000000000" pitchFamily="2" charset="2"/>
              </a:rPr>
              <a:t> used raw probabilities as reported in results to calculate my own relative risks </a:t>
            </a:r>
            <a:endParaRPr lang="en-US" sz="2400" b="1"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AD45C75-2AB7-4F2C-A334-9D4ECE5832A7}"/>
              </a:ext>
            </a:extLst>
          </p:cNvPr>
          <p:cNvSpPr txBox="1"/>
          <p:nvPr/>
        </p:nvSpPr>
        <p:spPr>
          <a:xfrm>
            <a:off x="176463" y="6388714"/>
            <a:ext cx="12015537" cy="523220"/>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Dulai</a:t>
            </a:r>
            <a:r>
              <a:rPr lang="en-US" sz="1400" b="1" dirty="0">
                <a:latin typeface="Arial" panose="020B0604020202020204" pitchFamily="34" charset="0"/>
                <a:cs typeface="Arial" panose="020B0604020202020204" pitchFamily="34" charset="0"/>
              </a:rPr>
              <a:t> PS, Singh S, Patel J, et al. Increased risk of mortality by fibrosis stage in nonalcoholic fatty liver disease: Systematic review and meta‐analysis. Hepatology. 2017;65:1557-1565.</a:t>
            </a:r>
          </a:p>
        </p:txBody>
      </p:sp>
      <p:sp>
        <p:nvSpPr>
          <p:cNvPr id="6" name="TextBox 5">
            <a:extLst>
              <a:ext uri="{FF2B5EF4-FFF2-40B4-BE49-F238E27FC236}">
                <a16:creationId xmlns:a16="http://schemas.microsoft.com/office/drawing/2014/main" id="{F8E34986-D2FE-427A-AAF6-968C8175B7E5}"/>
              </a:ext>
            </a:extLst>
          </p:cNvPr>
          <p:cNvSpPr txBox="1"/>
          <p:nvPr/>
        </p:nvSpPr>
        <p:spPr>
          <a:xfrm>
            <a:off x="312820" y="2068338"/>
            <a:ext cx="5871411" cy="4299382"/>
          </a:xfrm>
          <a:prstGeom prst="rect">
            <a:avLst/>
          </a:prstGeom>
          <a:noFill/>
          <a:ln w="38100">
            <a:solidFill>
              <a:schemeClr val="tx1"/>
            </a:solidFill>
            <a:prstDash val="dash"/>
          </a:ln>
        </p:spPr>
        <p:txBody>
          <a:bodyPr wrap="square" rtlCol="0">
            <a:spAutoFit/>
          </a:bodyPr>
          <a:lstStyle/>
          <a:p>
            <a:pPr lvl="0">
              <a:lnSpc>
                <a:spcPct val="107000"/>
              </a:lnSpc>
            </a:pPr>
            <a:r>
              <a:rPr lang="en-US" b="1" dirty="0">
                <a:solidFill>
                  <a:prstClr val="black"/>
                </a:solidFill>
                <a:latin typeface="Arial" panose="020B0604020202020204" pitchFamily="34" charset="0"/>
                <a:ea typeface="Calibri" panose="020F0502020204030204" pitchFamily="34" charset="0"/>
                <a:cs typeface="Times New Roman" panose="02020603050405020304" pitchFamily="18" charset="0"/>
              </a:rPr>
              <a:t>Step 1: Convert Raw Rates to probabilities </a:t>
            </a:r>
            <a:endParaRPr lang="en-US"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buFont typeface="Arial" panose="020B0604020202020204" pitchFamily="34" charset="0"/>
              <a:buChar char="•"/>
            </a:pPr>
            <a:r>
              <a:rPr lang="en-US" sz="1600" dirty="0">
                <a:solidFill>
                  <a:prstClr val="black"/>
                </a:solidFill>
                <a:latin typeface="Arial" panose="020B0604020202020204" pitchFamily="34" charset="0"/>
                <a:ea typeface="Calibri" panose="020F0502020204030204" pitchFamily="34" charset="0"/>
                <a:cs typeface="Times New Roman" panose="02020603050405020304" pitchFamily="18" charset="0"/>
              </a:rPr>
              <a:t>Stage 0 Rate = 15.2 per 1,000 patient years of follow-up = 0.0152 per patient year follow up</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1 – e^ (-0.0152 x 1 year) = 0.01508</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a:t>
            </a:r>
            <a:r>
              <a:rPr lang="en-US" sz="1000" b="1" dirty="0">
                <a:solidFill>
                  <a:prstClr val="black"/>
                </a:solidFill>
                <a:latin typeface="Arial" panose="020B0604020202020204" pitchFamily="34" charset="0"/>
                <a:ea typeface="Calibri" panose="020F0502020204030204" pitchFamily="34" charset="0"/>
                <a:cs typeface="Times New Roman" panose="02020603050405020304" pitchFamily="18" charset="0"/>
              </a:rPr>
              <a:t>1.508</a:t>
            </a: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in </a:t>
            </a:r>
            <a:r>
              <a:rPr lang="en-US" sz="1000" b="1" dirty="0">
                <a:solidFill>
                  <a:prstClr val="black"/>
                </a:solidFill>
                <a:latin typeface="Arial" panose="020B0604020202020204" pitchFamily="34" charset="0"/>
                <a:ea typeface="Calibri" panose="020F0502020204030204" pitchFamily="34" charset="0"/>
                <a:cs typeface="Times New Roman" panose="02020603050405020304" pitchFamily="18" charset="0"/>
              </a:rPr>
              <a:t>stage 0</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Compare to general background mortality for a 50 year old </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buFont typeface="Arial" panose="020B0604020202020204" pitchFamily="34" charset="0"/>
              <a:buChar char="•"/>
            </a:pPr>
            <a:r>
              <a:rPr lang="en-US" sz="1600" dirty="0">
                <a:solidFill>
                  <a:prstClr val="black"/>
                </a:solidFill>
                <a:latin typeface="Arial" panose="020B0604020202020204" pitchFamily="34" charset="0"/>
                <a:ea typeface="Calibri" panose="020F0502020204030204" pitchFamily="34" charset="0"/>
                <a:cs typeface="Times New Roman" panose="02020603050405020304" pitchFamily="18" charset="0"/>
              </a:rPr>
              <a:t>Stage 1 Rate = 17.1 per 1,000 patient years of follow up = 0.0171 per patient year follow up</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1-e^(-0.0171 x 1 year) = 0.01695</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1.695% in stage 1</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buFont typeface="Arial" panose="020B0604020202020204" pitchFamily="34" charset="0"/>
              <a:buChar char="•"/>
            </a:pPr>
            <a:r>
              <a:rPr lang="en-US" sz="1600" dirty="0">
                <a:solidFill>
                  <a:prstClr val="black"/>
                </a:solidFill>
                <a:latin typeface="Arial" panose="020B0604020202020204" pitchFamily="34" charset="0"/>
                <a:ea typeface="Calibri" panose="020F0502020204030204" pitchFamily="34" charset="0"/>
                <a:cs typeface="Times New Roman" panose="02020603050405020304" pitchFamily="18" charset="0"/>
              </a:rPr>
              <a:t>Stage 2 Rate = 27.9 per 1,000 patient years of follow up = 0.0279 per patient year follow up</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1 – e^(-0.0279 x 1 year) = 0.02751</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2.751% in stage 2 </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buFont typeface="Arial" panose="020B0604020202020204" pitchFamily="34" charset="0"/>
              <a:buChar char="•"/>
            </a:pPr>
            <a:r>
              <a:rPr lang="en-US" sz="1600" dirty="0">
                <a:solidFill>
                  <a:prstClr val="black"/>
                </a:solidFill>
                <a:latin typeface="Arial" panose="020B0604020202020204" pitchFamily="34" charset="0"/>
                <a:ea typeface="Calibri" panose="020F0502020204030204" pitchFamily="34" charset="0"/>
                <a:cs typeface="Times New Roman" panose="02020603050405020304" pitchFamily="18" charset="0"/>
              </a:rPr>
              <a:t>Stage 3 Rate = 36.0</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1-e^(-0.0360 x 1 year) = 0.03536</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3.536% in stage 3 </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buFont typeface="Arial" panose="020B0604020202020204" pitchFamily="34" charset="0"/>
              <a:buChar char="•"/>
            </a:pPr>
            <a:r>
              <a:rPr lang="en-US" sz="1600" dirty="0">
                <a:solidFill>
                  <a:prstClr val="black"/>
                </a:solidFill>
                <a:latin typeface="Arial" panose="020B0604020202020204" pitchFamily="34" charset="0"/>
                <a:ea typeface="Calibri" panose="020F0502020204030204" pitchFamily="34" charset="0"/>
                <a:cs typeface="Times New Roman" panose="02020603050405020304" pitchFamily="18" charset="0"/>
              </a:rPr>
              <a:t>Stage 4 Rate = 45.8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1-e^(0.0458 x 1 year) = 0.04477</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Probability = 4.477% in stage 4 </a:t>
            </a: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4DC5840-9EF3-4199-914F-C46B511D7148}"/>
              </a:ext>
            </a:extLst>
          </p:cNvPr>
          <p:cNvSpPr txBox="1"/>
          <p:nvPr/>
        </p:nvSpPr>
        <p:spPr>
          <a:xfrm>
            <a:off x="6532126" y="2284166"/>
            <a:ext cx="5087389" cy="3867725"/>
          </a:xfrm>
          <a:prstGeom prst="rect">
            <a:avLst/>
          </a:prstGeom>
          <a:noFill/>
          <a:ln w="38100">
            <a:solidFill>
              <a:schemeClr val="tx1"/>
            </a:solidFill>
            <a:prstDash val="dash"/>
          </a:ln>
        </p:spPr>
        <p:txBody>
          <a:bodyPr wrap="square" rtlCol="0">
            <a:spAutoFit/>
          </a:bodyPr>
          <a:lstStyle/>
          <a:p>
            <a:pPr lvl="0">
              <a:lnSpc>
                <a:spcPct val="107000"/>
              </a:lnSpc>
            </a:pPr>
            <a:r>
              <a:rPr lang="en-US" b="1" dirty="0">
                <a:solidFill>
                  <a:prstClr val="black"/>
                </a:solidFill>
                <a:latin typeface="Arial" panose="020B0604020202020204" pitchFamily="34" charset="0"/>
                <a:ea typeface="Calibri" panose="020F0502020204030204" pitchFamily="34" charset="0"/>
                <a:cs typeface="Times New Roman" panose="02020603050405020304" pitchFamily="18" charset="0"/>
              </a:rPr>
              <a:t>Step 2: Calculate Relative Risks to apply to modify mortality probabilities </a:t>
            </a:r>
            <a:endParaRPr lang="en-US"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buFont typeface="Arial" panose="020B0604020202020204" pitchFamily="34" charset="0"/>
              <a:buChar char="•"/>
            </a:pPr>
            <a:r>
              <a:rPr lang="en-US" sz="2000" dirty="0">
                <a:solidFill>
                  <a:prstClr val="black"/>
                </a:solidFill>
                <a:latin typeface="Arial" panose="020B0604020202020204" pitchFamily="34" charset="0"/>
                <a:ea typeface="Calibri" panose="020F0502020204030204" pitchFamily="34" charset="0"/>
                <a:cs typeface="Times New Roman" panose="02020603050405020304" pitchFamily="18" charset="0"/>
              </a:rPr>
              <a:t>RR of Stage 1 = </a:t>
            </a:r>
            <a:r>
              <a:rPr lang="en-US" sz="2400" b="1" dirty="0">
                <a:solidFill>
                  <a:prstClr val="black"/>
                </a:solidFill>
                <a:highlight>
                  <a:srgbClr val="FFFF00"/>
                </a:highlight>
                <a:latin typeface="Arial" panose="020B0604020202020204" pitchFamily="34" charset="0"/>
                <a:ea typeface="Calibri" panose="020F0502020204030204" pitchFamily="34" charset="0"/>
                <a:cs typeface="Times New Roman" panose="02020603050405020304" pitchFamily="18" charset="0"/>
              </a:rPr>
              <a:t>1.124</a:t>
            </a:r>
            <a:endParaRPr lang="en-US" sz="20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400" dirty="0">
                <a:solidFill>
                  <a:prstClr val="black"/>
                </a:solidFill>
                <a:latin typeface="Arial" panose="020B0604020202020204" pitchFamily="34" charset="0"/>
                <a:ea typeface="Calibri" panose="020F0502020204030204" pitchFamily="34" charset="0"/>
                <a:cs typeface="Times New Roman" panose="02020603050405020304" pitchFamily="18" charset="0"/>
              </a:rPr>
              <a:t>RR = Probability in F1 / Probability in F0</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400" dirty="0">
                <a:solidFill>
                  <a:prstClr val="black"/>
                </a:solidFill>
                <a:latin typeface="Arial" panose="020B0604020202020204" pitchFamily="34" charset="0"/>
                <a:ea typeface="Calibri" panose="020F0502020204030204" pitchFamily="34" charset="0"/>
                <a:cs typeface="Times New Roman" panose="02020603050405020304" pitchFamily="18" charset="0"/>
              </a:rPr>
              <a:t>RR = 0.01695 / 0.01508 = </a:t>
            </a:r>
            <a:r>
              <a:rPr lang="en-US" sz="1400" b="1" dirty="0">
                <a:solidFill>
                  <a:prstClr val="black"/>
                </a:solidFill>
                <a:latin typeface="Arial" panose="020B0604020202020204" pitchFamily="34" charset="0"/>
                <a:ea typeface="Calibri" panose="020F0502020204030204" pitchFamily="34" charset="0"/>
                <a:cs typeface="Times New Roman" panose="02020603050405020304" pitchFamily="18" charset="0"/>
              </a:rPr>
              <a:t>1.124</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buFont typeface="Arial" panose="020B0604020202020204" pitchFamily="34" charset="0"/>
              <a:buChar char="•"/>
            </a:pPr>
            <a:r>
              <a:rPr lang="en-US" sz="2000" dirty="0">
                <a:solidFill>
                  <a:prstClr val="black"/>
                </a:solidFill>
                <a:latin typeface="Arial" panose="020B0604020202020204" pitchFamily="34" charset="0"/>
                <a:ea typeface="Calibri" panose="020F0502020204030204" pitchFamily="34" charset="0"/>
                <a:cs typeface="Times New Roman" panose="02020603050405020304" pitchFamily="18" charset="0"/>
              </a:rPr>
              <a:t>RR of Stage 2 </a:t>
            </a:r>
            <a:r>
              <a:rPr 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t>= </a:t>
            </a:r>
            <a:r>
              <a:rPr lang="en-US" sz="2400" b="1" dirty="0">
                <a:solidFill>
                  <a:prstClr val="black"/>
                </a:solidFill>
                <a:highlight>
                  <a:srgbClr val="FFFF00"/>
                </a:highlight>
                <a:latin typeface="Arial" panose="020B0604020202020204" pitchFamily="34" charset="0"/>
                <a:ea typeface="Calibri" panose="020F0502020204030204" pitchFamily="34" charset="0"/>
                <a:cs typeface="Times New Roman" panose="02020603050405020304" pitchFamily="18" charset="0"/>
              </a:rPr>
              <a:t>1.802</a:t>
            </a:r>
            <a:endParaRPr lang="en-US" sz="20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400" dirty="0">
                <a:solidFill>
                  <a:prstClr val="black"/>
                </a:solidFill>
                <a:latin typeface="Arial" panose="020B0604020202020204" pitchFamily="34" charset="0"/>
                <a:ea typeface="Calibri" panose="020F0502020204030204" pitchFamily="34" charset="0"/>
                <a:cs typeface="Times New Roman" panose="02020603050405020304" pitchFamily="18" charset="0"/>
              </a:rPr>
              <a:t>RR = Probability in F2 / Probability in F0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400" dirty="0">
                <a:solidFill>
                  <a:prstClr val="black"/>
                </a:solidFill>
                <a:latin typeface="Arial" panose="020B0604020202020204" pitchFamily="34" charset="0"/>
                <a:ea typeface="Calibri" panose="020F0502020204030204" pitchFamily="34" charset="0"/>
                <a:cs typeface="Times New Roman" panose="02020603050405020304" pitchFamily="18" charset="0"/>
              </a:rPr>
              <a:t>RR = 0.02751 / 0.01508 = </a:t>
            </a:r>
            <a:r>
              <a:rPr lang="en-US" sz="1400" b="1" dirty="0">
                <a:solidFill>
                  <a:prstClr val="black"/>
                </a:solidFill>
                <a:latin typeface="Arial" panose="020B0604020202020204" pitchFamily="34" charset="0"/>
                <a:ea typeface="Calibri" panose="020F0502020204030204" pitchFamily="34" charset="0"/>
                <a:cs typeface="Times New Roman" panose="02020603050405020304" pitchFamily="18" charset="0"/>
              </a:rPr>
              <a:t>1.802</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buFont typeface="Arial" panose="020B0604020202020204" pitchFamily="34" charset="0"/>
              <a:buChar char="•"/>
            </a:pPr>
            <a:r>
              <a:rPr lang="en-US" sz="2000" dirty="0">
                <a:solidFill>
                  <a:prstClr val="black"/>
                </a:solidFill>
                <a:latin typeface="Arial" panose="020B0604020202020204" pitchFamily="34" charset="0"/>
                <a:ea typeface="Calibri" panose="020F0502020204030204" pitchFamily="34" charset="0"/>
                <a:cs typeface="Times New Roman" panose="02020603050405020304" pitchFamily="18" charset="0"/>
              </a:rPr>
              <a:t>RR of Stage 3 </a:t>
            </a:r>
            <a:r>
              <a:rPr 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t>= </a:t>
            </a:r>
            <a:r>
              <a:rPr lang="en-US" sz="2400" b="1" dirty="0">
                <a:solidFill>
                  <a:prstClr val="black"/>
                </a:solidFill>
                <a:highlight>
                  <a:srgbClr val="FFFF00"/>
                </a:highlight>
                <a:latin typeface="Arial" panose="020B0604020202020204" pitchFamily="34" charset="0"/>
                <a:ea typeface="Calibri" panose="020F0502020204030204" pitchFamily="34" charset="0"/>
                <a:cs typeface="Times New Roman" panose="02020603050405020304" pitchFamily="18" charset="0"/>
              </a:rPr>
              <a:t>2.345</a:t>
            </a:r>
            <a:endParaRPr lang="en-US" sz="20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400" dirty="0">
                <a:solidFill>
                  <a:prstClr val="black"/>
                </a:solidFill>
                <a:latin typeface="Arial" panose="020B0604020202020204" pitchFamily="34" charset="0"/>
                <a:ea typeface="Calibri" panose="020F0502020204030204" pitchFamily="34" charset="0"/>
                <a:cs typeface="Times New Roman" panose="02020603050405020304" pitchFamily="18" charset="0"/>
              </a:rPr>
              <a:t>RR = Probability in F3 / Probability in F0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Arial" panose="020B0604020202020204" pitchFamily="34" charset="0"/>
              <a:buChar char="•"/>
            </a:pPr>
            <a:r>
              <a:rPr lang="en-US" sz="1400" dirty="0">
                <a:solidFill>
                  <a:prstClr val="black"/>
                </a:solidFill>
                <a:latin typeface="Arial" panose="020B0604020202020204" pitchFamily="34" charset="0"/>
                <a:ea typeface="Calibri" panose="020F0502020204030204" pitchFamily="34" charset="0"/>
                <a:cs typeface="Times New Roman" panose="02020603050405020304" pitchFamily="18" charset="0"/>
              </a:rPr>
              <a:t>RR = 0.03536 / 0.01508 = </a:t>
            </a:r>
            <a:r>
              <a:rPr lang="en-US" sz="1400" b="1" dirty="0">
                <a:solidFill>
                  <a:prstClr val="black"/>
                </a:solidFill>
                <a:latin typeface="Arial" panose="020B0604020202020204" pitchFamily="34" charset="0"/>
                <a:ea typeface="Calibri" panose="020F0502020204030204" pitchFamily="34" charset="0"/>
                <a:cs typeface="Times New Roman" panose="02020603050405020304" pitchFamily="18" charset="0"/>
              </a:rPr>
              <a:t>2.345</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buFont typeface="Arial" panose="020B0604020202020204" pitchFamily="34" charset="0"/>
              <a:buChar char="•"/>
            </a:pPr>
            <a:r>
              <a:rPr lang="en-US" sz="2000" dirty="0">
                <a:solidFill>
                  <a:prstClr val="black"/>
                </a:solidFill>
                <a:latin typeface="Arial" panose="020B0604020202020204" pitchFamily="34" charset="0"/>
                <a:ea typeface="Calibri" panose="020F0502020204030204" pitchFamily="34" charset="0"/>
                <a:cs typeface="Times New Roman" panose="02020603050405020304" pitchFamily="18" charset="0"/>
              </a:rPr>
              <a:t>RR of Stage 4 </a:t>
            </a:r>
            <a:r>
              <a:rPr 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t>= </a:t>
            </a:r>
            <a:r>
              <a:rPr lang="en-US" sz="2400" b="1" dirty="0">
                <a:solidFill>
                  <a:prstClr val="black"/>
                </a:solidFill>
                <a:highlight>
                  <a:srgbClr val="FFFF00"/>
                </a:highlight>
                <a:latin typeface="Arial" panose="020B0604020202020204" pitchFamily="34" charset="0"/>
                <a:ea typeface="Calibri" panose="020F0502020204030204" pitchFamily="34" charset="0"/>
                <a:cs typeface="Times New Roman" panose="02020603050405020304" pitchFamily="18" charset="0"/>
              </a:rPr>
              <a:t>2.969</a:t>
            </a:r>
            <a:endParaRPr lang="en-US" sz="20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spcAft>
                <a:spcPts val="800"/>
              </a:spcAft>
              <a:buFont typeface="Arial" panose="020B0604020202020204" pitchFamily="34" charset="0"/>
              <a:buChar char="•"/>
            </a:pPr>
            <a:r>
              <a:rPr lang="en-US" sz="1400" dirty="0">
                <a:solidFill>
                  <a:prstClr val="black"/>
                </a:solidFill>
                <a:latin typeface="Arial" panose="020B0604020202020204" pitchFamily="34" charset="0"/>
                <a:ea typeface="Calibri" panose="020F0502020204030204" pitchFamily="34" charset="0"/>
                <a:cs typeface="Times New Roman" panose="02020603050405020304" pitchFamily="18" charset="0"/>
              </a:rPr>
              <a:t>RR = 0.04477 / 0.01508 = </a:t>
            </a:r>
            <a:r>
              <a:rPr lang="en-US" sz="1400" b="1" dirty="0">
                <a:solidFill>
                  <a:prstClr val="black"/>
                </a:solidFill>
                <a:latin typeface="Arial" panose="020B0604020202020204" pitchFamily="34" charset="0"/>
                <a:ea typeface="Calibri" panose="020F0502020204030204" pitchFamily="34" charset="0"/>
                <a:cs typeface="Times New Roman" panose="02020603050405020304" pitchFamily="18" charset="0"/>
              </a:rPr>
              <a:t>2.969</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1725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044CC-6159-4687-A7A6-3100F749F964}"/>
              </a:ext>
            </a:extLst>
          </p:cNvPr>
          <p:cNvSpPr>
            <a:spLocks noGrp="1"/>
          </p:cNvSpPr>
          <p:nvPr>
            <p:ph type="title"/>
          </p:nvPr>
        </p:nvSpPr>
        <p:spPr>
          <a:xfrm>
            <a:off x="838200" y="57166"/>
            <a:ext cx="10515600" cy="837779"/>
          </a:xfrm>
        </p:spPr>
        <p:txBody>
          <a:bodyPr>
            <a:normAutofit/>
          </a:bodyPr>
          <a:lstStyle/>
          <a:p>
            <a:pPr algn="ctr"/>
            <a:r>
              <a:rPr lang="en-US" sz="4000" b="1" u="sng" dirty="0">
                <a:latin typeface="Arial" panose="020B0604020202020204" pitchFamily="34" charset="0"/>
                <a:cs typeface="Arial" panose="020B0604020202020204" pitchFamily="34" charset="0"/>
              </a:rPr>
              <a:t>Inputs: PPPY Disease State Costs</a:t>
            </a:r>
          </a:p>
        </p:txBody>
      </p:sp>
      <p:sp>
        <p:nvSpPr>
          <p:cNvPr id="3" name="Content Placeholder 2">
            <a:extLst>
              <a:ext uri="{FF2B5EF4-FFF2-40B4-BE49-F238E27FC236}">
                <a16:creationId xmlns:a16="http://schemas.microsoft.com/office/drawing/2014/main" id="{12EBA248-996D-4398-9C6F-4617E5BE3E93}"/>
              </a:ext>
            </a:extLst>
          </p:cNvPr>
          <p:cNvSpPr>
            <a:spLocks noGrp="1"/>
          </p:cNvSpPr>
          <p:nvPr>
            <p:ph idx="1"/>
          </p:nvPr>
        </p:nvSpPr>
        <p:spPr>
          <a:xfrm>
            <a:off x="264780" y="894945"/>
            <a:ext cx="7214936" cy="4019845"/>
          </a:xfrm>
        </p:spPr>
        <p:txBody>
          <a:bodyPr>
            <a:normAutofit/>
          </a:bodyPr>
          <a:lstStyle/>
          <a:p>
            <a:r>
              <a:rPr lang="en-US" sz="2400" dirty="0">
                <a:latin typeface="Arial" panose="020B0604020202020204" pitchFamily="34" charset="0"/>
                <a:cs typeface="Arial" panose="020B0604020202020204" pitchFamily="34" charset="0"/>
              </a:rPr>
              <a:t>Derived from 2 large, retrospective cohort studies from a massive administrative claims database</a:t>
            </a:r>
          </a:p>
          <a:p>
            <a:pPr lvl="1"/>
            <a:r>
              <a:rPr lang="en-US" sz="2000" dirty="0">
                <a:latin typeface="Arial" panose="020B0604020202020204" pitchFamily="34" charset="0"/>
                <a:cs typeface="Arial" panose="020B0604020202020204" pitchFamily="34" charset="0"/>
              </a:rPr>
              <a:t>large commercial insurer database affiliated with </a:t>
            </a:r>
            <a:r>
              <a:rPr lang="en-US" sz="2000" dirty="0" err="1">
                <a:latin typeface="Arial" panose="020B0604020202020204" pitchFamily="34" charset="0"/>
                <a:cs typeface="Arial" panose="020B0604020202020204" pitchFamily="34" charset="0"/>
              </a:rPr>
              <a:t>OptumInsight</a:t>
            </a:r>
            <a:r>
              <a:rPr lang="en-US" sz="2000" dirty="0">
                <a:latin typeface="Arial" panose="020B0604020202020204" pitchFamily="34" charset="0"/>
                <a:cs typeface="Arial" panose="020B0604020202020204" pitchFamily="34" charset="0"/>
              </a:rPr>
              <a:t> ~ 50 million people</a:t>
            </a:r>
          </a:p>
          <a:p>
            <a:r>
              <a:rPr lang="en-US" sz="2400" dirty="0">
                <a:latin typeface="Arial" panose="020B0604020202020204" pitchFamily="34" charset="0"/>
                <a:cs typeface="Arial" panose="020B0604020202020204" pitchFamily="34" charset="0"/>
              </a:rPr>
              <a:t>Costs of F0-F4 had to be inferred based on average NAFLD costs </a:t>
            </a:r>
          </a:p>
          <a:p>
            <a:pPr lvl="1"/>
            <a:r>
              <a:rPr lang="en-US" sz="2000" dirty="0">
                <a:latin typeface="Arial" panose="020B0604020202020204" pitchFamily="34" charset="0"/>
                <a:cs typeface="Arial" panose="020B0604020202020204" pitchFamily="34" charset="0"/>
              </a:rPr>
              <a:t>Probably a more mathematically sophisticated way to do this</a:t>
            </a:r>
          </a:p>
          <a:p>
            <a:r>
              <a:rPr lang="en-US" sz="2400" dirty="0">
                <a:latin typeface="Arial" panose="020B0604020202020204" pitchFamily="34" charset="0"/>
                <a:cs typeface="Arial" panose="020B0604020202020204" pitchFamily="34" charset="0"/>
              </a:rPr>
              <a:t>Final input was adjusted for medical inflation using online calculator, reported in 2017 dollar</a:t>
            </a:r>
          </a:p>
          <a:p>
            <a:pPr lvl="1"/>
            <a:r>
              <a:rPr lang="en-US" b="1" dirty="0">
                <a:latin typeface="Arial" panose="020B0604020202020204" pitchFamily="34" charset="0"/>
                <a:cs typeface="Arial" panose="020B0604020202020204" pitchFamily="34" charset="0"/>
                <a:hlinkClick r:id="rId3"/>
              </a:rPr>
              <a:t>https://halfhill.com/inflation_js.html</a:t>
            </a:r>
            <a:endParaRPr lang="en-US" sz="2000" b="1"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E2540ECE-9569-4F14-974C-E2AC6832E599}"/>
              </a:ext>
            </a:extLst>
          </p:cNvPr>
          <p:cNvGraphicFramePr>
            <a:graphicFrameLocks noGrp="1"/>
          </p:cNvGraphicFramePr>
          <p:nvPr>
            <p:extLst>
              <p:ext uri="{D42A27DB-BD31-4B8C-83A1-F6EECF244321}">
                <p14:modId xmlns:p14="http://schemas.microsoft.com/office/powerpoint/2010/main" val="3583602466"/>
              </p:ext>
            </p:extLst>
          </p:nvPr>
        </p:nvGraphicFramePr>
        <p:xfrm>
          <a:off x="7479716" y="811321"/>
          <a:ext cx="4567905" cy="4033394"/>
        </p:xfrm>
        <a:graphic>
          <a:graphicData uri="http://schemas.openxmlformats.org/drawingml/2006/table">
            <a:tbl>
              <a:tblPr firstRow="1" firstCol="1" bandRow="1">
                <a:tableStyleId>{5940675A-B579-460E-94D1-54222C63F5DA}</a:tableStyleId>
              </a:tblPr>
              <a:tblGrid>
                <a:gridCol w="1336954">
                  <a:extLst>
                    <a:ext uri="{9D8B030D-6E8A-4147-A177-3AD203B41FA5}">
                      <a16:colId xmlns:a16="http://schemas.microsoft.com/office/drawing/2014/main" val="3596238532"/>
                    </a:ext>
                  </a:extLst>
                </a:gridCol>
                <a:gridCol w="1639995">
                  <a:extLst>
                    <a:ext uri="{9D8B030D-6E8A-4147-A177-3AD203B41FA5}">
                      <a16:colId xmlns:a16="http://schemas.microsoft.com/office/drawing/2014/main" val="1729759709"/>
                    </a:ext>
                  </a:extLst>
                </a:gridCol>
                <a:gridCol w="1590956">
                  <a:extLst>
                    <a:ext uri="{9D8B030D-6E8A-4147-A177-3AD203B41FA5}">
                      <a16:colId xmlns:a16="http://schemas.microsoft.com/office/drawing/2014/main" val="3860889544"/>
                    </a:ext>
                  </a:extLst>
                </a:gridCol>
              </a:tblGrid>
              <a:tr h="690458">
                <a:tc>
                  <a:txBody>
                    <a:bodyPr/>
                    <a:lstStyle/>
                    <a:p>
                      <a:endParaRPr lang="en-US" sz="1800" dirty="0">
                        <a:effectLst/>
                        <a:latin typeface="Arial" panose="020B060402020202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PPPY COSTS</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YEAR 1 COSTS</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76682821"/>
                  </a:ext>
                </a:extLst>
              </a:tr>
              <a:tr h="334805">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NO NAFLD</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$2,509 [1]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sz="1800" dirty="0">
                        <a:effectLst/>
                        <a:latin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19674113"/>
                  </a:ext>
                </a:extLst>
              </a:tr>
              <a:tr h="332248">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NAFLD F0</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$3,875 [2]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$8,519 [1]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15070747"/>
                  </a:ext>
                </a:extLst>
              </a:tr>
              <a:tr h="334805">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F1</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$3,925 [2]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sz="1800" dirty="0">
                        <a:effectLst/>
                        <a:latin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72985133"/>
                  </a:ext>
                </a:extLst>
              </a:tr>
              <a:tr h="334805">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F2</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$4,000 [2]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sz="1800" dirty="0">
                        <a:effectLst/>
                        <a:latin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14800846"/>
                  </a:ext>
                </a:extLst>
              </a:tr>
              <a:tr h="334805">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F3</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$4,500 [2]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sz="1800" dirty="0">
                        <a:effectLst/>
                        <a:latin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07646472"/>
                  </a:ext>
                </a:extLst>
              </a:tr>
              <a:tr h="334805">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F4</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$20,712 [3]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sz="1800" dirty="0">
                        <a:effectLst/>
                        <a:latin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5809587"/>
                  </a:ext>
                </a:extLst>
              </a:tr>
              <a:tr h="334805">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DCC</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$51,184 [3]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sz="1800" dirty="0">
                        <a:effectLst/>
                        <a:latin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7156009"/>
                  </a:ext>
                </a:extLst>
              </a:tr>
              <a:tr h="334805">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HCC</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$70,930 [3]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sz="1800" dirty="0">
                        <a:effectLst/>
                        <a:latin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71081155"/>
                  </a:ext>
                </a:extLst>
              </a:tr>
              <a:tr h="332248">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LT</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$67,168 [3]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$233,738 [3]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9596543"/>
                  </a:ext>
                </a:extLst>
              </a:tr>
              <a:tr h="334805">
                <a:tc>
                  <a:txBody>
                    <a:bodyPr/>
                    <a:lstStyle/>
                    <a:p>
                      <a:pPr marL="0" marR="0" indent="-71120" algn="ctr">
                        <a:lnSpc>
                          <a:spcPct val="107000"/>
                        </a:lnSpc>
                        <a:spcBef>
                          <a:spcPts val="0"/>
                        </a:spcBef>
                        <a:spcAft>
                          <a:spcPts val="0"/>
                        </a:spcAft>
                      </a:pPr>
                      <a:r>
                        <a:rPr lang="en-US" sz="1600" b="1" dirty="0">
                          <a:effectLst/>
                          <a:latin typeface="Arial" panose="020B0604020202020204" pitchFamily="34" charset="0"/>
                          <a:cs typeface="Arial" panose="020B0604020202020204" pitchFamily="34" charset="0"/>
                        </a:rPr>
                        <a:t>DEATH</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sz="1800" dirty="0">
                        <a:effectLst/>
                        <a:latin typeface="Arial" panose="020B0604020202020204" pitchFamily="34" charset="0"/>
                        <a:cs typeface="Arial" panose="020B0604020202020204" pitchFamily="34" charset="0"/>
                      </a:endParaRPr>
                    </a:p>
                  </a:txBody>
                  <a:tcPr marL="68580" marR="68580" marT="0" marB="0" anchor="ctr"/>
                </a:tc>
                <a:tc>
                  <a:txBody>
                    <a:bodyPr/>
                    <a:lstStyle/>
                    <a:p>
                      <a:pPr marL="0" marR="0" indent="-7112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$62,317 [4]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80753146"/>
                  </a:ext>
                </a:extLst>
              </a:tr>
            </a:tbl>
          </a:graphicData>
        </a:graphic>
      </p:graphicFrame>
      <p:sp>
        <p:nvSpPr>
          <p:cNvPr id="5" name="TextBox 4">
            <a:extLst>
              <a:ext uri="{FF2B5EF4-FFF2-40B4-BE49-F238E27FC236}">
                <a16:creationId xmlns:a16="http://schemas.microsoft.com/office/drawing/2014/main" id="{DC49A939-EB89-4A89-8D72-BB115FD9398D}"/>
              </a:ext>
            </a:extLst>
          </p:cNvPr>
          <p:cNvSpPr txBox="1"/>
          <p:nvPr/>
        </p:nvSpPr>
        <p:spPr>
          <a:xfrm>
            <a:off x="264780" y="4914790"/>
            <a:ext cx="11782841" cy="1815882"/>
          </a:xfrm>
          <a:prstGeom prst="rect">
            <a:avLst/>
          </a:prstGeom>
          <a:noFill/>
        </p:spPr>
        <p:txBody>
          <a:bodyPr wrap="square" rtlCol="0">
            <a:spAutoFit/>
          </a:bodyPr>
          <a:lstStyle/>
          <a:p>
            <a:pPr marL="342900" indent="-342900">
              <a:buAutoNum type="arabicPeriod"/>
            </a:pPr>
            <a:r>
              <a:rPr lang="en-US" sz="1400" b="1" dirty="0">
                <a:latin typeface="Arial" panose="020B0604020202020204" pitchFamily="34" charset="0"/>
                <a:cs typeface="Arial" panose="020B0604020202020204" pitchFamily="34" charset="0"/>
              </a:rPr>
              <a:t>Allen AM, Van </a:t>
            </a:r>
            <a:r>
              <a:rPr lang="en-US" sz="1400" b="1" dirty="0" err="1">
                <a:latin typeface="Arial" panose="020B0604020202020204" pitchFamily="34" charset="0"/>
                <a:cs typeface="Arial" panose="020B0604020202020204" pitchFamily="34" charset="0"/>
              </a:rPr>
              <a:t>Houten</a:t>
            </a:r>
            <a:r>
              <a:rPr lang="en-US" sz="1400" b="1" dirty="0">
                <a:latin typeface="Arial" panose="020B0604020202020204" pitchFamily="34" charset="0"/>
                <a:cs typeface="Arial" panose="020B0604020202020204" pitchFamily="34" charset="0"/>
              </a:rPr>
              <a:t> HK, </a:t>
            </a:r>
            <a:r>
              <a:rPr lang="en-US" sz="1400" b="1" dirty="0" err="1">
                <a:latin typeface="Arial" panose="020B0604020202020204" pitchFamily="34" charset="0"/>
                <a:cs typeface="Arial" panose="020B0604020202020204" pitchFamily="34" charset="0"/>
              </a:rPr>
              <a:t>Sangaralingham</a:t>
            </a:r>
            <a:r>
              <a:rPr lang="en-US" sz="1400" b="1" dirty="0">
                <a:latin typeface="Arial" panose="020B0604020202020204" pitchFamily="34" charset="0"/>
                <a:cs typeface="Arial" panose="020B0604020202020204" pitchFamily="34" charset="0"/>
              </a:rPr>
              <a:t> LR, Talwalkar JA, McCoy RG. Healthcare Cost and Utilization in Nonalcoholic Fatty Liver Disease: Real-World Data from a Large US Claims Database. Hepatology (Baltimore, Md.). 2018.</a:t>
            </a:r>
          </a:p>
          <a:p>
            <a:pPr marL="342900" indent="-342900">
              <a:buAutoNum type="arabicPeriod"/>
            </a:pPr>
            <a:r>
              <a:rPr lang="en-US" sz="1400" b="1" dirty="0">
                <a:latin typeface="Arial" panose="020B0604020202020204" pitchFamily="34" charset="0"/>
                <a:cs typeface="Arial" panose="020B0604020202020204" pitchFamily="34" charset="0"/>
              </a:rPr>
              <a:t>Roughly guesstimated using results of Allen et al., total NAFLD population PPPY cost </a:t>
            </a:r>
            <a:r>
              <a:rPr lang="en-US" sz="1400" b="1" dirty="0">
                <a:highlight>
                  <a:srgbClr val="FFFF00"/>
                </a:highlight>
                <a:latin typeface="Arial" panose="020B0604020202020204" pitchFamily="34" charset="0"/>
                <a:cs typeface="Arial" panose="020B0604020202020204" pitchFamily="34" charset="0"/>
              </a:rPr>
              <a:t>(method shown on next slide)</a:t>
            </a:r>
          </a:p>
          <a:p>
            <a:pPr marL="342900" indent="-342900">
              <a:buAutoNum type="arabicPeriod"/>
            </a:pPr>
            <a:r>
              <a:rPr lang="en-US" sz="1400" b="1" dirty="0">
                <a:latin typeface="Arial" panose="020B0604020202020204" pitchFamily="34" charset="0"/>
                <a:cs typeface="Arial" panose="020B0604020202020204" pitchFamily="34" charset="0"/>
              </a:rPr>
              <a:t>McAdam-Marx C, McGarry LJ, </a:t>
            </a:r>
            <a:r>
              <a:rPr lang="en-US" sz="1400" b="1" dirty="0" err="1">
                <a:latin typeface="Arial" panose="020B0604020202020204" pitchFamily="34" charset="0"/>
                <a:cs typeface="Arial" panose="020B0604020202020204" pitchFamily="34" charset="0"/>
              </a:rPr>
              <a:t>Hane</a:t>
            </a:r>
            <a:r>
              <a:rPr lang="en-US" sz="1400" b="1" dirty="0">
                <a:latin typeface="Arial" panose="020B0604020202020204" pitchFamily="34" charset="0"/>
                <a:cs typeface="Arial" panose="020B0604020202020204" pitchFamily="34" charset="0"/>
              </a:rPr>
              <a:t> CA, </a:t>
            </a:r>
            <a:r>
              <a:rPr lang="en-US" sz="1400" b="1" dirty="0" err="1">
                <a:latin typeface="Arial" panose="020B0604020202020204" pitchFamily="34" charset="0"/>
                <a:cs typeface="Arial" panose="020B0604020202020204" pitchFamily="34" charset="0"/>
              </a:rPr>
              <a:t>Biskupiak</a:t>
            </a:r>
            <a:r>
              <a:rPr lang="en-US" sz="1400" b="1" dirty="0">
                <a:latin typeface="Arial" panose="020B0604020202020204" pitchFamily="34" charset="0"/>
                <a:cs typeface="Arial" panose="020B0604020202020204" pitchFamily="34" charset="0"/>
              </a:rPr>
              <a:t> J, Deniz B, </a:t>
            </a:r>
            <a:r>
              <a:rPr lang="en-US" sz="1400" b="1" dirty="0" err="1">
                <a:latin typeface="Arial" panose="020B0604020202020204" pitchFamily="34" charset="0"/>
                <a:cs typeface="Arial" panose="020B0604020202020204" pitchFamily="34" charset="0"/>
              </a:rPr>
              <a:t>Brixner</a:t>
            </a:r>
            <a:r>
              <a:rPr lang="en-US" sz="1400" b="1" dirty="0">
                <a:latin typeface="Arial" panose="020B0604020202020204" pitchFamily="34" charset="0"/>
                <a:cs typeface="Arial" panose="020B0604020202020204" pitchFamily="34" charset="0"/>
              </a:rPr>
              <a:t> DI. All-cause and incremental per patient per year cost associated with chronic hepatitis C virus and associated liver complications in the United States: a managed care perspective. Journal of managed care pharmacy : JMCP. 2011;17:531</a:t>
            </a:r>
          </a:p>
          <a:p>
            <a:pPr marL="342900" indent="-342900">
              <a:buAutoNum type="arabicPeriod"/>
            </a:pPr>
            <a:r>
              <a:rPr lang="en-US" sz="1400" b="1" dirty="0">
                <a:latin typeface="Arial" panose="020B0604020202020204" pitchFamily="34" charset="0"/>
                <a:cs typeface="Arial" panose="020B0604020202020204" pitchFamily="34" charset="0"/>
              </a:rPr>
              <a:t>Tapper EB, Sengupta N, </a:t>
            </a:r>
            <a:r>
              <a:rPr lang="en-US" sz="1400" b="1" dirty="0" err="1">
                <a:latin typeface="Arial" panose="020B0604020202020204" pitchFamily="34" charset="0"/>
                <a:cs typeface="Arial" panose="020B0604020202020204" pitchFamily="34" charset="0"/>
              </a:rPr>
              <a:t>Hunink</a:t>
            </a:r>
            <a:r>
              <a:rPr lang="en-US" sz="1400" b="1" dirty="0">
                <a:latin typeface="Arial" panose="020B0604020202020204" pitchFamily="34" charset="0"/>
                <a:cs typeface="Arial" panose="020B0604020202020204" pitchFamily="34" charset="0"/>
              </a:rPr>
              <a:t> MGM, </a:t>
            </a:r>
            <a:r>
              <a:rPr lang="en-US" sz="1400" b="1" dirty="0" err="1">
                <a:latin typeface="Arial" panose="020B0604020202020204" pitchFamily="34" charset="0"/>
                <a:cs typeface="Arial" panose="020B0604020202020204" pitchFamily="34" charset="0"/>
              </a:rPr>
              <a:t>Afdhal</a:t>
            </a:r>
            <a:r>
              <a:rPr lang="en-US" sz="1400" b="1" dirty="0">
                <a:latin typeface="Arial" panose="020B0604020202020204" pitchFamily="34" charset="0"/>
                <a:cs typeface="Arial" panose="020B0604020202020204" pitchFamily="34" charset="0"/>
              </a:rPr>
              <a:t> NH, Lai M. Cost-Effective Evaluation of Nonalcoholic Fatty Liver Disease With NAFLD Fibrosis Score and Vibration Controlled Transient Elastography. The American journal of gastroenterology. 2015;110:1298-1304</a:t>
            </a:r>
          </a:p>
        </p:txBody>
      </p:sp>
    </p:spTree>
    <p:extLst>
      <p:ext uri="{BB962C8B-B14F-4D97-AF65-F5344CB8AC3E}">
        <p14:creationId xmlns:p14="http://schemas.microsoft.com/office/powerpoint/2010/main" val="3753416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6A2C-8F50-4C3D-A328-11D9B52234B7}"/>
              </a:ext>
            </a:extLst>
          </p:cNvPr>
          <p:cNvSpPr>
            <a:spLocks noGrp="1"/>
          </p:cNvSpPr>
          <p:nvPr>
            <p:ph type="title"/>
          </p:nvPr>
        </p:nvSpPr>
        <p:spPr>
          <a:xfrm>
            <a:off x="838200" y="18255"/>
            <a:ext cx="10515600" cy="912187"/>
          </a:xfrm>
        </p:spPr>
        <p:txBody>
          <a:bodyPr>
            <a:normAutofit/>
          </a:bodyPr>
          <a:lstStyle/>
          <a:p>
            <a:pPr algn="ctr"/>
            <a:r>
              <a:rPr lang="en-US" sz="4000" b="1" u="sng" dirty="0">
                <a:latin typeface="Arial" panose="020B0604020202020204" pitchFamily="34" charset="0"/>
                <a:cs typeface="Arial" panose="020B0604020202020204" pitchFamily="34" charset="0"/>
              </a:rPr>
              <a:t>Inputs: PPPY Disease State Costs </a:t>
            </a:r>
            <a:r>
              <a:rPr lang="en-US" sz="4000" b="1" u="sng" dirty="0" err="1">
                <a:latin typeface="Arial" panose="020B0604020202020204" pitchFamily="34" charset="0"/>
                <a:cs typeface="Arial" panose="020B0604020202020204" pitchFamily="34" charset="0"/>
              </a:rPr>
              <a:t>cont</a:t>
            </a:r>
            <a:endParaRPr lang="en-US"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F1D18E2-98DA-4212-9F1F-AF7DCAC5A57F}"/>
              </a:ext>
            </a:extLst>
          </p:cNvPr>
          <p:cNvSpPr>
            <a:spLocks noGrp="1"/>
          </p:cNvSpPr>
          <p:nvPr>
            <p:ph idx="1"/>
          </p:nvPr>
        </p:nvSpPr>
        <p:spPr>
          <a:xfrm>
            <a:off x="250658" y="1125865"/>
            <a:ext cx="11690683" cy="5325979"/>
          </a:xfrm>
        </p:spPr>
        <p:txBody>
          <a:bodyPr>
            <a:normAutofit fontScale="77500" lnSpcReduction="20000"/>
          </a:bodyPr>
          <a:lstStyle/>
          <a:p>
            <a:r>
              <a:rPr lang="en-US" sz="3300" dirty="0">
                <a:latin typeface="Arial" panose="020B0604020202020204" pitchFamily="34" charset="0"/>
                <a:cs typeface="Arial" panose="020B0604020202020204" pitchFamily="34" charset="0"/>
              </a:rPr>
              <a:t>There exist no studies of costs associated with specific fibrosis stages </a:t>
            </a:r>
          </a:p>
          <a:p>
            <a:pPr lvl="1"/>
            <a:r>
              <a:rPr lang="en-US" sz="2800" dirty="0">
                <a:latin typeface="Arial" panose="020B0604020202020204" pitchFamily="34" charset="0"/>
                <a:cs typeface="Arial" panose="020B0604020202020204" pitchFamily="34" charset="0"/>
              </a:rPr>
              <a:t>I know because Gilead told me they were looking for a way to do it too!</a:t>
            </a:r>
          </a:p>
          <a:p>
            <a:r>
              <a:rPr lang="en-US" sz="3300" dirty="0">
                <a:latin typeface="Arial" panose="020B0604020202020204" pitchFamily="34" charset="0"/>
                <a:cs typeface="Arial" panose="020B0604020202020204" pitchFamily="34" charset="0"/>
              </a:rPr>
              <a:t>Estimation of costs for each fibrosis stage</a:t>
            </a:r>
          </a:p>
          <a:p>
            <a:pPr lvl="1"/>
            <a:r>
              <a:rPr lang="en-US" sz="2800" dirty="0">
                <a:latin typeface="Arial" panose="020B0604020202020204" pitchFamily="34" charset="0"/>
                <a:cs typeface="Arial" panose="020B0604020202020204" pitchFamily="34" charset="0"/>
              </a:rPr>
              <a:t>NAFLD average for all states: $4,136</a:t>
            </a:r>
          </a:p>
          <a:p>
            <a:pPr lvl="2"/>
            <a:r>
              <a:rPr lang="en-US" sz="2400" dirty="0">
                <a:latin typeface="Arial" panose="020B0604020202020204" pitchFamily="34" charset="0"/>
                <a:cs typeface="Arial" panose="020B0604020202020204" pitchFamily="34" charset="0"/>
              </a:rPr>
              <a:t>Per results of Allen et al., 2018</a:t>
            </a:r>
          </a:p>
          <a:p>
            <a:pPr lvl="1"/>
            <a:r>
              <a:rPr lang="en-US" sz="2800" dirty="0">
                <a:latin typeface="Arial" panose="020B0604020202020204" pitchFamily="34" charset="0"/>
                <a:cs typeface="Arial" panose="020B0604020202020204" pitchFamily="34" charset="0"/>
              </a:rPr>
              <a:t>Guessed costs associated with fibrosis stage and calculated a weighted average (based on % in that stage) to match the study result </a:t>
            </a:r>
          </a:p>
          <a:p>
            <a:pPr lvl="1"/>
            <a:r>
              <a:rPr lang="en-US" sz="2800" dirty="0">
                <a:latin typeface="Arial" panose="020B0604020202020204" pitchFamily="34" charset="0"/>
                <a:cs typeface="Arial" panose="020B0604020202020204" pitchFamily="34" charset="0"/>
              </a:rPr>
              <a:t>Average = $3,875 (0.843) + $3,925 (0.077) + $4,000 (0.041) + $4,500 (0.024) + $20,712 (0.015)</a:t>
            </a:r>
            <a:r>
              <a:rPr lang="en-US" sz="2800" b="1" dirty="0">
                <a:latin typeface="Arial" panose="020B0604020202020204" pitchFamily="34" charset="0"/>
                <a:cs typeface="Arial" panose="020B0604020202020204" pitchFamily="34" charset="0"/>
              </a:rPr>
              <a:t> = $4,151 – good enough</a:t>
            </a:r>
          </a:p>
          <a:p>
            <a:pPr lvl="1"/>
            <a:r>
              <a:rPr lang="en-US" sz="2800" b="1" dirty="0">
                <a:latin typeface="Arial" panose="020B0604020202020204" pitchFamily="34" charset="0"/>
                <a:cs typeface="Arial" panose="020B0604020202020204" pitchFamily="34" charset="0"/>
              </a:rPr>
              <a:t>Again, probably a more mathematically rigorous way to distribute costs would be beneficial (or expert opinion)</a:t>
            </a:r>
            <a:endParaRPr lang="en-US" b="1" i="1" dirty="0">
              <a:latin typeface="Arial" panose="020B0604020202020204" pitchFamily="34" charset="0"/>
              <a:cs typeface="Arial" panose="020B0604020202020204" pitchFamily="34" charset="0"/>
            </a:endParaRPr>
          </a:p>
          <a:p>
            <a:r>
              <a:rPr lang="en-US" sz="3300" b="1" dirty="0">
                <a:latin typeface="Arial" panose="020B0604020202020204" pitchFamily="34" charset="0"/>
                <a:cs typeface="Arial" panose="020B0604020202020204" pitchFamily="34" charset="0"/>
              </a:rPr>
              <a:t>Limitations</a:t>
            </a:r>
          </a:p>
          <a:p>
            <a:pPr lvl="1"/>
            <a:r>
              <a:rPr lang="en-US" sz="2800" dirty="0">
                <a:latin typeface="Arial" panose="020B0604020202020204" pitchFamily="34" charset="0"/>
                <a:cs typeface="Arial" panose="020B0604020202020204" pitchFamily="34" charset="0"/>
              </a:rPr>
              <a:t>compensated cirrhosis (F4), decompensated cirrhosis, HCC, and liver transplant PPPY costs were derived from a cohort analysis of Hep C patients</a:t>
            </a:r>
          </a:p>
          <a:p>
            <a:pPr lvl="2"/>
            <a:r>
              <a:rPr lang="en-US" sz="2800" dirty="0">
                <a:latin typeface="Arial" panose="020B0604020202020204" pitchFamily="34" charset="0"/>
                <a:cs typeface="Arial" panose="020B0604020202020204" pitchFamily="34" charset="0"/>
              </a:rPr>
              <a:t>But, other PE models of NAFLD/NASH also used inputs from Hep C studies! </a:t>
            </a:r>
          </a:p>
          <a:p>
            <a:pPr lvl="1"/>
            <a:r>
              <a:rPr lang="en-US" sz="2800" dirty="0">
                <a:latin typeface="Arial" panose="020B0604020202020204" pitchFamily="34" charset="0"/>
                <a:cs typeface="Arial" panose="020B0604020202020204" pitchFamily="34" charset="0"/>
              </a:rPr>
              <a:t>Costs are flat, not weighted by age –would greatly increase computation to calculate age-weighted costs in Excel </a:t>
            </a:r>
          </a:p>
          <a:p>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81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AB194-E1FD-4EE2-99F2-7E125E2138F0}"/>
              </a:ext>
            </a:extLst>
          </p:cNvPr>
          <p:cNvSpPr>
            <a:spLocks noGrp="1"/>
          </p:cNvSpPr>
          <p:nvPr>
            <p:ph type="title"/>
          </p:nvPr>
        </p:nvSpPr>
        <p:spPr>
          <a:xfrm>
            <a:off x="838200" y="0"/>
            <a:ext cx="10515600" cy="1010653"/>
          </a:xfrm>
        </p:spPr>
        <p:txBody>
          <a:bodyPr>
            <a:normAutofit/>
          </a:bodyPr>
          <a:lstStyle/>
          <a:p>
            <a:pPr algn="ctr"/>
            <a:r>
              <a:rPr lang="en-US" sz="4000" b="1" u="sng" dirty="0">
                <a:latin typeface="Arial" panose="020B0604020202020204" pitchFamily="34" charset="0"/>
                <a:cs typeface="Arial" panose="020B0604020202020204" pitchFamily="34" charset="0"/>
              </a:rPr>
              <a:t>Inputs: Treatment Costs</a:t>
            </a:r>
          </a:p>
        </p:txBody>
      </p:sp>
      <p:sp>
        <p:nvSpPr>
          <p:cNvPr id="3" name="Content Placeholder 2">
            <a:extLst>
              <a:ext uri="{FF2B5EF4-FFF2-40B4-BE49-F238E27FC236}">
                <a16:creationId xmlns:a16="http://schemas.microsoft.com/office/drawing/2014/main" id="{DC79ABB5-A08B-49CB-B295-3C41C0F75231}"/>
              </a:ext>
            </a:extLst>
          </p:cNvPr>
          <p:cNvSpPr>
            <a:spLocks noGrp="1"/>
          </p:cNvSpPr>
          <p:nvPr>
            <p:ph idx="1"/>
          </p:nvPr>
        </p:nvSpPr>
        <p:spPr>
          <a:xfrm>
            <a:off x="356936" y="847057"/>
            <a:ext cx="11478128" cy="3592596"/>
          </a:xfrm>
        </p:spPr>
        <p:txBody>
          <a:bodyPr>
            <a:normAutofit/>
          </a:bodyPr>
          <a:lstStyle/>
          <a:p>
            <a:r>
              <a:rPr lang="en-US" dirty="0">
                <a:latin typeface="Arial" panose="020B0604020202020204" pitchFamily="34" charset="0"/>
                <a:cs typeface="Arial" panose="020B0604020202020204" pitchFamily="34" charset="0"/>
              </a:rPr>
              <a:t>Added in addition to background disease state cost </a:t>
            </a:r>
          </a:p>
          <a:p>
            <a:r>
              <a:rPr lang="en-US" dirty="0">
                <a:latin typeface="Arial" panose="020B0604020202020204" pitchFamily="34" charset="0"/>
                <a:cs typeface="Arial" panose="020B0604020202020204" pitchFamily="34" charset="0"/>
              </a:rPr>
              <a:t>OCA costs and effects were only assessed for 5 years of treatment</a:t>
            </a:r>
          </a:p>
          <a:p>
            <a:r>
              <a:rPr lang="en-US" dirty="0">
                <a:latin typeface="Arial" panose="020B0604020202020204" pitchFamily="34" charset="0"/>
                <a:cs typeface="Arial" panose="020B0604020202020204" pitchFamily="34" charset="0"/>
              </a:rPr>
              <a:t>Bariatric surgery actually results in cost savings after the first year, therefore year 1 costs were only added </a:t>
            </a:r>
          </a:p>
          <a:p>
            <a:pPr lvl="1"/>
            <a:r>
              <a:rPr lang="en-US" dirty="0">
                <a:latin typeface="Arial" panose="020B0604020202020204" pitchFamily="34" charset="0"/>
                <a:cs typeface="Arial" panose="020B0604020202020204" pitchFamily="34" charset="0"/>
              </a:rPr>
              <a:t>Did not mark down annual PPPY costs to account for treatment effects on resolving diabetes and CV disease in treated patients, as this would be a complicated calculation</a:t>
            </a:r>
          </a:p>
        </p:txBody>
      </p:sp>
      <p:graphicFrame>
        <p:nvGraphicFramePr>
          <p:cNvPr id="5" name="Table 4">
            <a:extLst>
              <a:ext uri="{FF2B5EF4-FFF2-40B4-BE49-F238E27FC236}">
                <a16:creationId xmlns:a16="http://schemas.microsoft.com/office/drawing/2014/main" id="{621A520D-D744-4193-A451-E0A55A93A45B}"/>
              </a:ext>
            </a:extLst>
          </p:cNvPr>
          <p:cNvGraphicFramePr>
            <a:graphicFrameLocks noGrp="1"/>
          </p:cNvGraphicFramePr>
          <p:nvPr>
            <p:extLst>
              <p:ext uri="{D42A27DB-BD31-4B8C-83A1-F6EECF244321}">
                <p14:modId xmlns:p14="http://schemas.microsoft.com/office/powerpoint/2010/main" val="2812840707"/>
              </p:ext>
            </p:extLst>
          </p:nvPr>
        </p:nvGraphicFramePr>
        <p:xfrm>
          <a:off x="340894" y="4035480"/>
          <a:ext cx="11478128" cy="2106219"/>
        </p:xfrm>
        <a:graphic>
          <a:graphicData uri="http://schemas.openxmlformats.org/drawingml/2006/table">
            <a:tbl>
              <a:tblPr firstRow="1" firstCol="1" bandRow="1">
                <a:tableStyleId>{5940675A-B579-460E-94D1-54222C63F5DA}</a:tableStyleId>
              </a:tblPr>
              <a:tblGrid>
                <a:gridCol w="1907327">
                  <a:extLst>
                    <a:ext uri="{9D8B030D-6E8A-4147-A177-3AD203B41FA5}">
                      <a16:colId xmlns:a16="http://schemas.microsoft.com/office/drawing/2014/main" val="8003087"/>
                    </a:ext>
                  </a:extLst>
                </a:gridCol>
                <a:gridCol w="2369588">
                  <a:extLst>
                    <a:ext uri="{9D8B030D-6E8A-4147-A177-3AD203B41FA5}">
                      <a16:colId xmlns:a16="http://schemas.microsoft.com/office/drawing/2014/main" val="2619967298"/>
                    </a:ext>
                  </a:extLst>
                </a:gridCol>
                <a:gridCol w="2355518">
                  <a:extLst>
                    <a:ext uri="{9D8B030D-6E8A-4147-A177-3AD203B41FA5}">
                      <a16:colId xmlns:a16="http://schemas.microsoft.com/office/drawing/2014/main" val="617847655"/>
                    </a:ext>
                  </a:extLst>
                </a:gridCol>
                <a:gridCol w="2385666">
                  <a:extLst>
                    <a:ext uri="{9D8B030D-6E8A-4147-A177-3AD203B41FA5}">
                      <a16:colId xmlns:a16="http://schemas.microsoft.com/office/drawing/2014/main" val="295275492"/>
                    </a:ext>
                  </a:extLst>
                </a:gridCol>
                <a:gridCol w="2460029">
                  <a:extLst>
                    <a:ext uri="{9D8B030D-6E8A-4147-A177-3AD203B41FA5}">
                      <a16:colId xmlns:a16="http://schemas.microsoft.com/office/drawing/2014/main" val="3732927355"/>
                    </a:ext>
                  </a:extLst>
                </a:gridCol>
              </a:tblGrid>
              <a:tr h="40336">
                <a:tc>
                  <a:txBody>
                    <a:bodyPr/>
                    <a:lstStyle/>
                    <a:p>
                      <a:pPr marL="0" marR="0" algn="ctr">
                        <a:lnSpc>
                          <a:spcPct val="107000"/>
                        </a:lnSpc>
                        <a:spcBef>
                          <a:spcPts val="0"/>
                        </a:spcBef>
                        <a:spcAft>
                          <a:spcPts val="800"/>
                        </a:spcAft>
                      </a:pPr>
                      <a:r>
                        <a:rPr lang="en-US" sz="1800" b="1" u="sng" dirty="0">
                          <a:effectLst/>
                          <a:latin typeface="Arial" panose="020B0604020202020204" pitchFamily="34" charset="0"/>
                          <a:cs typeface="Arial" panose="020B0604020202020204" pitchFamily="34" charset="0"/>
                        </a:rPr>
                        <a:t>Drug &amp; dose</a:t>
                      </a:r>
                      <a:endParaRPr lang="en-US" sz="1800" b="1" u="sng"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800"/>
                        </a:spcAft>
                      </a:pPr>
                      <a:r>
                        <a:rPr lang="en-US" sz="1800" b="1" u="sng" dirty="0">
                          <a:effectLst/>
                          <a:latin typeface="Arial" panose="020B0604020202020204" pitchFamily="34" charset="0"/>
                          <a:cs typeface="Arial" panose="020B0604020202020204" pitchFamily="34" charset="0"/>
                        </a:rPr>
                        <a:t>Price ($) per dose</a:t>
                      </a:r>
                      <a:endParaRPr lang="en-US" sz="1800" b="1" u="sng"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800"/>
                        </a:spcAft>
                      </a:pPr>
                      <a:r>
                        <a:rPr lang="en-US" sz="1800" b="1" u="sng" dirty="0">
                          <a:effectLst/>
                          <a:latin typeface="Arial" panose="020B0604020202020204" pitchFamily="34" charset="0"/>
                          <a:cs typeface="Arial" panose="020B0604020202020204" pitchFamily="34" charset="0"/>
                        </a:rPr>
                        <a:t>Resource</a:t>
                      </a:r>
                      <a:endParaRPr lang="en-US" sz="1800" b="1" u="sng"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u="sng" dirty="0">
                          <a:effectLst/>
                          <a:latin typeface="Arial" panose="020B0604020202020204" pitchFamily="34" charset="0"/>
                          <a:cs typeface="Arial" panose="020B0604020202020204" pitchFamily="34" charset="0"/>
                        </a:rPr>
                        <a:t>Year 1 Annualized $</a:t>
                      </a:r>
                      <a:endParaRPr lang="en-US" sz="1800" b="1" u="sng"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u="sng" dirty="0">
                          <a:effectLst/>
                          <a:latin typeface="Arial" panose="020B0604020202020204" pitchFamily="34" charset="0"/>
                          <a:cs typeface="Arial" panose="020B0604020202020204" pitchFamily="34" charset="0"/>
                        </a:rPr>
                        <a:t>Year 2-5 PPPY $</a:t>
                      </a:r>
                      <a:endParaRPr lang="en-US" sz="1800" b="1" u="sng"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39114284"/>
                  </a:ext>
                </a:extLst>
              </a:tr>
              <a:tr h="301020">
                <a:tc>
                  <a:txBody>
                    <a:bodyPr/>
                    <a:lstStyle/>
                    <a:p>
                      <a:pPr marL="0" marR="0">
                        <a:lnSpc>
                          <a:spcPct val="107000"/>
                        </a:lnSpc>
                        <a:spcBef>
                          <a:spcPts val="0"/>
                        </a:spcBef>
                        <a:spcAft>
                          <a:spcPts val="800"/>
                        </a:spcAft>
                      </a:pPr>
                      <a:r>
                        <a:rPr lang="en-US" sz="1600" b="1" dirty="0">
                          <a:effectLst/>
                          <a:latin typeface="Arial" panose="020B0604020202020204" pitchFamily="34" charset="0"/>
                          <a:cs typeface="Arial" panose="020B0604020202020204" pitchFamily="34" charset="0"/>
                        </a:rPr>
                        <a:t>Bariatric Surgery</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800"/>
                        </a:spcAft>
                      </a:pPr>
                      <a:r>
                        <a:rPr lang="en-US" sz="1600" u="sng" dirty="0">
                          <a:effectLst/>
                          <a:latin typeface="Arial" panose="020B0604020202020204" pitchFamily="34" charset="0"/>
                          <a:cs typeface="Arial" panose="020B0604020202020204" pitchFamily="34" charset="0"/>
                        </a:rPr>
                        <a:t>$44,050</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800"/>
                        </a:spcAft>
                      </a:pPr>
                      <a:r>
                        <a:rPr lang="en-US" sz="1600" dirty="0">
                          <a:effectLst/>
                          <a:latin typeface="Arial" panose="020B0604020202020204" pitchFamily="34" charset="0"/>
                          <a:cs typeface="Arial" panose="020B0604020202020204" pitchFamily="34" charset="0"/>
                        </a:rPr>
                        <a:t>Per </a:t>
                      </a:r>
                      <a:r>
                        <a:rPr lang="en-US" sz="1600" dirty="0" err="1">
                          <a:effectLst/>
                          <a:latin typeface="Arial" panose="020B0604020202020204" pitchFamily="34" charset="0"/>
                          <a:cs typeface="Arial" panose="020B0604020202020204" pitchFamily="34" charset="0"/>
                        </a:rPr>
                        <a:t>Makary</a:t>
                      </a:r>
                      <a:r>
                        <a:rPr lang="en-US" sz="1600" dirty="0">
                          <a:effectLst/>
                          <a:latin typeface="Arial" panose="020B0604020202020204" pitchFamily="34" charset="0"/>
                          <a:cs typeface="Arial" panose="020B0604020202020204" pitchFamily="34" charset="0"/>
                        </a:rPr>
                        <a:t> et al, 2010 </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u="sng" dirty="0">
                          <a:effectLst/>
                          <a:latin typeface="Arial" panose="020B0604020202020204" pitchFamily="34" charset="0"/>
                          <a:cs typeface="Arial" panose="020B0604020202020204" pitchFamily="34" charset="0"/>
                        </a:rPr>
                        <a:t>$44,956</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u="sng">
                          <a:effectLst/>
                          <a:latin typeface="Arial" panose="020B0604020202020204" pitchFamily="34" charset="0"/>
                          <a:cs typeface="Arial" panose="020B0604020202020204" pitchFamily="34" charset="0"/>
                        </a:rPr>
                        <a:t>$0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71136757"/>
                  </a:ext>
                </a:extLst>
              </a:tr>
              <a:tr h="615977">
                <a:tc>
                  <a:txBody>
                    <a:bodyPr/>
                    <a:lstStyle/>
                    <a:p>
                      <a:pPr marL="0" marR="0">
                        <a:lnSpc>
                          <a:spcPct val="107000"/>
                        </a:lnSpc>
                        <a:spcBef>
                          <a:spcPts val="0"/>
                        </a:spcBef>
                        <a:spcAft>
                          <a:spcPts val="800"/>
                        </a:spcAft>
                      </a:pPr>
                      <a:r>
                        <a:rPr lang="en-US" sz="1600" b="1" dirty="0" err="1">
                          <a:effectLst/>
                          <a:latin typeface="Arial" panose="020B0604020202020204" pitchFamily="34" charset="0"/>
                          <a:cs typeface="Arial" panose="020B0604020202020204" pitchFamily="34" charset="0"/>
                        </a:rPr>
                        <a:t>Obeticholic</a:t>
                      </a:r>
                      <a:r>
                        <a:rPr lang="en-US" sz="1600" b="1" dirty="0">
                          <a:effectLst/>
                          <a:latin typeface="Arial" panose="020B0604020202020204" pitchFamily="34" charset="0"/>
                          <a:cs typeface="Arial" panose="020B0604020202020204" pitchFamily="34" charset="0"/>
                        </a:rPr>
                        <a:t> Acid 5 mg/10 mg</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800"/>
                        </a:spcAft>
                      </a:pPr>
                      <a:r>
                        <a:rPr lang="en-US" sz="1600" dirty="0">
                          <a:effectLst/>
                          <a:latin typeface="Arial" panose="020B0604020202020204" pitchFamily="34" charset="0"/>
                          <a:cs typeface="Arial" panose="020B0604020202020204" pitchFamily="34" charset="0"/>
                        </a:rPr>
                        <a:t>$245.10/dose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800"/>
                        </a:spcAft>
                      </a:pPr>
                      <a:r>
                        <a:rPr lang="en-US" sz="1600" dirty="0" err="1">
                          <a:effectLst/>
                          <a:latin typeface="Arial" panose="020B0604020202020204" pitchFamily="34" charset="0"/>
                          <a:cs typeface="Arial" panose="020B0604020202020204" pitchFamily="34" charset="0"/>
                        </a:rPr>
                        <a:t>LexiComp</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X 365 days = </a:t>
                      </a:r>
                      <a:r>
                        <a:rPr lang="en-US" sz="1600" u="sng" dirty="0">
                          <a:effectLst/>
                          <a:latin typeface="Arial" panose="020B0604020202020204" pitchFamily="34" charset="0"/>
                          <a:cs typeface="Arial" panose="020B0604020202020204" pitchFamily="34" charset="0"/>
                        </a:rPr>
                        <a:t>$89,461.50</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u="sng" dirty="0">
                          <a:effectLst/>
                          <a:latin typeface="Arial" panose="020B0604020202020204" pitchFamily="34" charset="0"/>
                          <a:cs typeface="Arial" panose="020B0604020202020204" pitchFamily="34" charset="0"/>
                        </a:rPr>
                        <a:t>$89,461.50</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9269623"/>
                  </a:ext>
                </a:extLst>
              </a:tr>
              <a:tr h="615977">
                <a:tc>
                  <a:txBody>
                    <a:bodyPr/>
                    <a:lstStyle/>
                    <a:p>
                      <a:pPr marL="0" marR="0">
                        <a:lnSpc>
                          <a:spcPct val="107000"/>
                        </a:lnSpc>
                        <a:spcBef>
                          <a:spcPts val="0"/>
                        </a:spcBef>
                        <a:spcAft>
                          <a:spcPts val="0"/>
                        </a:spcAft>
                      </a:pPr>
                      <a:r>
                        <a:rPr lang="en-US" sz="1600" b="1" dirty="0" err="1">
                          <a:effectLst/>
                          <a:latin typeface="Arial" panose="020B0604020202020204" pitchFamily="34" charset="0"/>
                          <a:cs typeface="Arial" panose="020B0604020202020204" pitchFamily="34" charset="0"/>
                        </a:rPr>
                        <a:t>Obeticholic</a:t>
                      </a:r>
                      <a:r>
                        <a:rPr lang="en-US" sz="1600" b="1" dirty="0">
                          <a:effectLst/>
                          <a:latin typeface="Arial" panose="020B0604020202020204" pitchFamily="34" charset="0"/>
                          <a:cs typeface="Arial" panose="020B0604020202020204" pitchFamily="34" charset="0"/>
                        </a:rPr>
                        <a:t> Acid 25 mg</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a:effectLst/>
                          <a:latin typeface="Arial" panose="020B0604020202020204" pitchFamily="34" charset="0"/>
                          <a:cs typeface="Arial" panose="020B0604020202020204" pitchFamily="34" charset="0"/>
                        </a:rPr>
                        <a:t>Not priced, will index to available 10 mg dose</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X 365 days = </a:t>
                      </a:r>
                      <a:r>
                        <a:rPr lang="en-US" sz="1600" u="sng" dirty="0">
                          <a:effectLst/>
                          <a:latin typeface="Arial" panose="020B0604020202020204" pitchFamily="34" charset="0"/>
                          <a:cs typeface="Arial" panose="020B0604020202020204" pitchFamily="34" charset="0"/>
                        </a:rPr>
                        <a:t>$89,461.50</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u="sng" dirty="0">
                          <a:effectLst/>
                          <a:latin typeface="Arial" panose="020B0604020202020204" pitchFamily="34" charset="0"/>
                          <a:cs typeface="Arial" panose="020B0604020202020204" pitchFamily="34" charset="0"/>
                        </a:rPr>
                        <a:t>$89,461.50</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47197729"/>
                  </a:ext>
                </a:extLst>
              </a:tr>
              <a:tr h="301020">
                <a:tc>
                  <a:txBody>
                    <a:bodyPr/>
                    <a:lstStyle/>
                    <a:p>
                      <a:pPr marL="0" marR="0">
                        <a:lnSpc>
                          <a:spcPct val="107000"/>
                        </a:lnSpc>
                        <a:spcBef>
                          <a:spcPts val="0"/>
                        </a:spcBef>
                        <a:spcAft>
                          <a:spcPts val="800"/>
                        </a:spcAft>
                      </a:pPr>
                      <a:r>
                        <a:rPr lang="en-US" sz="1600" b="1" dirty="0" err="1">
                          <a:effectLst/>
                          <a:latin typeface="Arial" panose="020B0604020202020204" pitchFamily="34" charset="0"/>
                          <a:cs typeface="Arial" panose="020B0604020202020204" pitchFamily="34" charset="0"/>
                        </a:rPr>
                        <a:t>Cenicriviroc</a:t>
                      </a:r>
                      <a:endParaRPr lang="en-US" sz="16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Not available/no price</a:t>
                      </a:r>
                    </a:p>
                  </a:txBody>
                  <a:tcPr marL="68580" marR="68580" marT="0" marB="0"/>
                </a:tc>
                <a:tc>
                  <a:txBody>
                    <a:bodyPr/>
                    <a:lstStyle/>
                    <a:p>
                      <a:pPr marL="0" marR="0">
                        <a:lnSpc>
                          <a:spcPct val="107000"/>
                        </a:lnSpc>
                        <a:spcBef>
                          <a:spcPts val="0"/>
                        </a:spcBef>
                        <a:spcAft>
                          <a:spcPts val="800"/>
                        </a:spcAft>
                      </a:pPr>
                      <a:r>
                        <a:rPr lang="en-US" sz="1600">
                          <a:effectLst/>
                          <a:latin typeface="Arial" panose="020B0604020202020204" pitchFamily="34" charset="0"/>
                          <a:cs typeface="Arial" panose="020B0604020202020204" pitchFamily="34" charset="0"/>
                        </a:rPr>
                        <a:t> </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7874507"/>
                  </a:ext>
                </a:extLst>
              </a:tr>
            </a:tbl>
          </a:graphicData>
        </a:graphic>
      </p:graphicFrame>
      <p:sp>
        <p:nvSpPr>
          <p:cNvPr id="6" name="TextBox 5">
            <a:extLst>
              <a:ext uri="{FF2B5EF4-FFF2-40B4-BE49-F238E27FC236}">
                <a16:creationId xmlns:a16="http://schemas.microsoft.com/office/drawing/2014/main" id="{F921C200-46C2-4CD5-AA8B-B393B1B0F0AB}"/>
              </a:ext>
            </a:extLst>
          </p:cNvPr>
          <p:cNvSpPr txBox="1"/>
          <p:nvPr/>
        </p:nvSpPr>
        <p:spPr>
          <a:xfrm>
            <a:off x="320842" y="6334780"/>
            <a:ext cx="11871158" cy="523220"/>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Makary</a:t>
            </a:r>
            <a:r>
              <a:rPr lang="en-US" sz="1400" b="1" dirty="0">
                <a:latin typeface="Arial" panose="020B0604020202020204" pitchFamily="34" charset="0"/>
                <a:cs typeface="Arial" panose="020B0604020202020204" pitchFamily="34" charset="0"/>
              </a:rPr>
              <a:t> MA, Clark JM, Shore AD, et al. Medication Utilization and Annual Health Care Costs in Patients With Type 2 Diabetes Mellitus Before and After Bariatric Surgery. Archives of Surgery. 2010;145:726-731</a:t>
            </a:r>
          </a:p>
        </p:txBody>
      </p:sp>
    </p:spTree>
    <p:extLst>
      <p:ext uri="{BB962C8B-B14F-4D97-AF65-F5344CB8AC3E}">
        <p14:creationId xmlns:p14="http://schemas.microsoft.com/office/powerpoint/2010/main" val="241506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F021-0997-4FE4-A4FA-5924D0D6BA33}"/>
              </a:ext>
            </a:extLst>
          </p:cNvPr>
          <p:cNvSpPr>
            <a:spLocks noGrp="1"/>
          </p:cNvSpPr>
          <p:nvPr>
            <p:ph type="title"/>
          </p:nvPr>
        </p:nvSpPr>
        <p:spPr>
          <a:xfrm>
            <a:off x="838200" y="42379"/>
            <a:ext cx="10515600" cy="988400"/>
          </a:xfrm>
        </p:spPr>
        <p:txBody>
          <a:bodyPr>
            <a:normAutofit/>
          </a:bodyPr>
          <a:lstStyle/>
          <a:p>
            <a:pPr algn="ctr"/>
            <a:r>
              <a:rPr lang="en-US" sz="4000" b="1" u="sng" dirty="0">
                <a:latin typeface="Arial" panose="020B0604020202020204" pitchFamily="34" charset="0"/>
                <a:cs typeface="Arial" panose="020B0604020202020204" pitchFamily="34" charset="0"/>
              </a:rPr>
              <a:t>For drug-makers: An opportunity </a:t>
            </a:r>
          </a:p>
        </p:txBody>
      </p:sp>
      <p:sp>
        <p:nvSpPr>
          <p:cNvPr id="3" name="Content Placeholder 2">
            <a:extLst>
              <a:ext uri="{FF2B5EF4-FFF2-40B4-BE49-F238E27FC236}">
                <a16:creationId xmlns:a16="http://schemas.microsoft.com/office/drawing/2014/main" id="{D2F09C8A-CCDA-4BF9-BEB4-85886ACA19CE}"/>
              </a:ext>
            </a:extLst>
          </p:cNvPr>
          <p:cNvSpPr>
            <a:spLocks noGrp="1"/>
          </p:cNvSpPr>
          <p:nvPr>
            <p:ph idx="1"/>
          </p:nvPr>
        </p:nvSpPr>
        <p:spPr>
          <a:xfrm>
            <a:off x="149630" y="1030779"/>
            <a:ext cx="5028840" cy="5477065"/>
          </a:xfrm>
        </p:spPr>
        <p:txBody>
          <a:bodyPr>
            <a:normAutofit/>
          </a:bodyPr>
          <a:lstStyle/>
          <a:p>
            <a:r>
              <a:rPr lang="en-US" dirty="0">
                <a:latin typeface="Arial" panose="020B0604020202020204" pitchFamily="34" charset="0"/>
                <a:cs typeface="Arial" panose="020B0604020202020204" pitchFamily="34" charset="0"/>
              </a:rPr>
              <a:t>Exploding disease population </a:t>
            </a:r>
          </a:p>
          <a:p>
            <a:pPr lvl="1"/>
            <a:r>
              <a:rPr lang="en-US" dirty="0">
                <a:latin typeface="Arial" panose="020B0604020202020204" pitchFamily="34" charset="0"/>
                <a:cs typeface="Arial" panose="020B0604020202020204" pitchFamily="34" charset="0"/>
              </a:rPr>
              <a:t>Comorbid with obesity and type 2 diabetes</a:t>
            </a:r>
          </a:p>
          <a:p>
            <a:r>
              <a:rPr lang="en-US" dirty="0">
                <a:latin typeface="Arial" panose="020B0604020202020204" pitchFamily="34" charset="0"/>
                <a:cs typeface="Arial" panose="020B0604020202020204" pitchFamily="34" charset="0"/>
              </a:rPr>
              <a:t>Expensive sequelae</a:t>
            </a:r>
          </a:p>
          <a:p>
            <a:pPr lvl="1"/>
            <a:r>
              <a:rPr lang="en-US" dirty="0">
                <a:latin typeface="Arial" panose="020B0604020202020204" pitchFamily="34" charset="0"/>
                <a:cs typeface="Arial" panose="020B0604020202020204" pitchFamily="34" charset="0"/>
              </a:rPr>
              <a:t>NASH is projected to become the leading indication for liver transplant by 2020</a:t>
            </a:r>
          </a:p>
          <a:p>
            <a:pPr lvl="1"/>
            <a:r>
              <a:rPr lang="en-US" dirty="0">
                <a:latin typeface="Arial" panose="020B0604020202020204" pitchFamily="34" charset="0"/>
                <a:cs typeface="Arial" panose="020B0604020202020204" pitchFamily="34" charset="0"/>
              </a:rPr>
              <a:t>Opportunities to demonstrate cost-effectiveness and possibly cost-savings  </a:t>
            </a:r>
          </a:p>
          <a:p>
            <a:r>
              <a:rPr lang="en-US" dirty="0">
                <a:latin typeface="Arial" panose="020B0604020202020204" pitchFamily="34" charset="0"/>
                <a:cs typeface="Arial" panose="020B0604020202020204" pitchFamily="34" charset="0"/>
              </a:rPr>
              <a:t>No current FDA-approved treatments </a:t>
            </a: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C2062FA-AC35-4171-AA7D-110FF9787F6A}"/>
              </a:ext>
            </a:extLst>
          </p:cNvPr>
          <p:cNvPicPr>
            <a:picLocks noChangeAspect="1"/>
          </p:cNvPicPr>
          <p:nvPr/>
        </p:nvPicPr>
        <p:blipFill rotWithShape="1">
          <a:blip r:embed="rId3"/>
          <a:srcRect t="11756" b="10457"/>
          <a:stretch/>
        </p:blipFill>
        <p:spPr>
          <a:xfrm>
            <a:off x="5028840" y="1454205"/>
            <a:ext cx="6860407" cy="4662815"/>
          </a:xfrm>
          <a:prstGeom prst="rect">
            <a:avLst/>
          </a:prstGeom>
        </p:spPr>
      </p:pic>
      <p:sp>
        <p:nvSpPr>
          <p:cNvPr id="4" name="TextBox 3">
            <a:extLst>
              <a:ext uri="{FF2B5EF4-FFF2-40B4-BE49-F238E27FC236}">
                <a16:creationId xmlns:a16="http://schemas.microsoft.com/office/drawing/2014/main" id="{8AC3F3D7-928B-473F-BD98-DD6416FABAB3}"/>
              </a:ext>
            </a:extLst>
          </p:cNvPr>
          <p:cNvSpPr txBox="1"/>
          <p:nvPr/>
        </p:nvSpPr>
        <p:spPr>
          <a:xfrm>
            <a:off x="149630" y="6507844"/>
            <a:ext cx="11504235"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Drew L. Drug development: Sprint finish. </a:t>
            </a:r>
            <a:r>
              <a:rPr lang="en-US" sz="1400" b="1" i="1" dirty="0">
                <a:latin typeface="Arial" panose="020B0604020202020204" pitchFamily="34" charset="0"/>
                <a:cs typeface="Arial" panose="020B0604020202020204" pitchFamily="34" charset="0"/>
              </a:rPr>
              <a:t>Nature</a:t>
            </a:r>
            <a:r>
              <a:rPr lang="en-US" sz="1400" b="1" dirty="0">
                <a:latin typeface="Arial" panose="020B0604020202020204" pitchFamily="34" charset="0"/>
                <a:cs typeface="Arial" panose="020B0604020202020204" pitchFamily="34" charset="0"/>
              </a:rPr>
              <a:t>. 2017;551.</a:t>
            </a:r>
          </a:p>
        </p:txBody>
      </p:sp>
    </p:spTree>
    <p:extLst>
      <p:ext uri="{BB962C8B-B14F-4D97-AF65-F5344CB8AC3E}">
        <p14:creationId xmlns:p14="http://schemas.microsoft.com/office/powerpoint/2010/main" val="1378509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A618-9FAC-4D94-9EEE-92FC8D51B594}"/>
              </a:ext>
            </a:extLst>
          </p:cNvPr>
          <p:cNvSpPr>
            <a:spLocks noGrp="1"/>
          </p:cNvSpPr>
          <p:nvPr>
            <p:ph type="title"/>
          </p:nvPr>
        </p:nvSpPr>
        <p:spPr>
          <a:xfrm>
            <a:off x="1061038" y="64169"/>
            <a:ext cx="5899484" cy="960314"/>
          </a:xfrm>
        </p:spPr>
        <p:txBody>
          <a:bodyPr>
            <a:normAutofit/>
          </a:bodyPr>
          <a:lstStyle/>
          <a:p>
            <a:pPr algn="ctr"/>
            <a:r>
              <a:rPr lang="en-US" sz="4000" b="1" dirty="0">
                <a:latin typeface="Arial" panose="020B0604020202020204" pitchFamily="34" charset="0"/>
                <a:cs typeface="Arial" panose="020B0604020202020204" pitchFamily="34" charset="0"/>
              </a:rPr>
              <a:t>Inputs: Utilities</a:t>
            </a:r>
          </a:p>
        </p:txBody>
      </p:sp>
      <p:sp>
        <p:nvSpPr>
          <p:cNvPr id="3" name="Content Placeholder 2">
            <a:extLst>
              <a:ext uri="{FF2B5EF4-FFF2-40B4-BE49-F238E27FC236}">
                <a16:creationId xmlns:a16="http://schemas.microsoft.com/office/drawing/2014/main" id="{1F4B3154-32CB-43F7-9A28-39E5EEC7152B}"/>
              </a:ext>
            </a:extLst>
          </p:cNvPr>
          <p:cNvSpPr>
            <a:spLocks noGrp="1"/>
          </p:cNvSpPr>
          <p:nvPr>
            <p:ph idx="1"/>
          </p:nvPr>
        </p:nvSpPr>
        <p:spPr>
          <a:xfrm>
            <a:off x="273223" y="1024483"/>
            <a:ext cx="7475113" cy="2570488"/>
          </a:xfrm>
        </p:spPr>
        <p:txBody>
          <a:bodyPr>
            <a:normAutofit fontScale="92500" lnSpcReduction="10000"/>
          </a:bodyPr>
          <a:lstStyle/>
          <a:p>
            <a:r>
              <a:rPr lang="en-US" dirty="0">
                <a:latin typeface="Arial" panose="020B0604020202020204" pitchFamily="34" charset="0"/>
                <a:cs typeface="Arial" panose="020B0604020202020204" pitchFamily="34" charset="0"/>
              </a:rPr>
              <a:t>Simply a cofactor applied to each life year in a particular disease state to calculate quality adjusted life years (QALY)</a:t>
            </a:r>
          </a:p>
          <a:p>
            <a:r>
              <a:rPr lang="en-US" dirty="0">
                <a:latin typeface="Arial" panose="020B0604020202020204" pitchFamily="34" charset="0"/>
                <a:cs typeface="Arial" panose="020B0604020202020204" pitchFamily="34" charset="0"/>
              </a:rPr>
              <a:t>Assigned either by “expert opinion” or derived from patient questionnaires </a:t>
            </a:r>
          </a:p>
          <a:p>
            <a:r>
              <a:rPr lang="en-US" dirty="0">
                <a:latin typeface="Arial" panose="020B0604020202020204" pitchFamily="34" charset="0"/>
                <a:cs typeface="Arial" panose="020B0604020202020204" pitchFamily="34" charset="0"/>
              </a:rPr>
              <a:t>Generally adapted values from Tapper et al., which were derived from patients (preferred)</a:t>
            </a:r>
          </a:p>
        </p:txBody>
      </p:sp>
      <p:graphicFrame>
        <p:nvGraphicFramePr>
          <p:cNvPr id="4" name="Table 3">
            <a:extLst>
              <a:ext uri="{FF2B5EF4-FFF2-40B4-BE49-F238E27FC236}">
                <a16:creationId xmlns:a16="http://schemas.microsoft.com/office/drawing/2014/main" id="{C7D25523-A42A-4B85-81DE-97A0BC863122}"/>
              </a:ext>
            </a:extLst>
          </p:cNvPr>
          <p:cNvGraphicFramePr>
            <a:graphicFrameLocks noGrp="1"/>
          </p:cNvGraphicFramePr>
          <p:nvPr>
            <p:extLst>
              <p:ext uri="{D42A27DB-BD31-4B8C-83A1-F6EECF244321}">
                <p14:modId xmlns:p14="http://schemas.microsoft.com/office/powerpoint/2010/main" val="3558892130"/>
              </p:ext>
            </p:extLst>
          </p:nvPr>
        </p:nvGraphicFramePr>
        <p:xfrm>
          <a:off x="636178" y="3970286"/>
          <a:ext cx="10919644" cy="2682240"/>
        </p:xfrm>
        <a:graphic>
          <a:graphicData uri="http://schemas.openxmlformats.org/drawingml/2006/table">
            <a:tbl>
              <a:tblPr firstRow="1" firstCol="1" bandRow="1">
                <a:tableStyleId>{2D5ABB26-0587-4C30-8999-92F81FD0307C}</a:tableStyleId>
              </a:tblPr>
              <a:tblGrid>
                <a:gridCol w="1545987">
                  <a:extLst>
                    <a:ext uri="{9D8B030D-6E8A-4147-A177-3AD203B41FA5}">
                      <a16:colId xmlns:a16="http://schemas.microsoft.com/office/drawing/2014/main" val="4241914647"/>
                    </a:ext>
                  </a:extLst>
                </a:gridCol>
                <a:gridCol w="2057470">
                  <a:extLst>
                    <a:ext uri="{9D8B030D-6E8A-4147-A177-3AD203B41FA5}">
                      <a16:colId xmlns:a16="http://schemas.microsoft.com/office/drawing/2014/main" val="1995842700"/>
                    </a:ext>
                  </a:extLst>
                </a:gridCol>
                <a:gridCol w="2181228">
                  <a:extLst>
                    <a:ext uri="{9D8B030D-6E8A-4147-A177-3AD203B41FA5}">
                      <a16:colId xmlns:a16="http://schemas.microsoft.com/office/drawing/2014/main" val="3533269187"/>
                    </a:ext>
                  </a:extLst>
                </a:gridCol>
                <a:gridCol w="2382334">
                  <a:extLst>
                    <a:ext uri="{9D8B030D-6E8A-4147-A177-3AD203B41FA5}">
                      <a16:colId xmlns:a16="http://schemas.microsoft.com/office/drawing/2014/main" val="3146312261"/>
                    </a:ext>
                  </a:extLst>
                </a:gridCol>
                <a:gridCol w="2752625">
                  <a:extLst>
                    <a:ext uri="{9D8B030D-6E8A-4147-A177-3AD203B41FA5}">
                      <a16:colId xmlns:a16="http://schemas.microsoft.com/office/drawing/2014/main" val="799021079"/>
                    </a:ext>
                  </a:extLst>
                </a:gridCol>
              </a:tblGrid>
              <a:tr h="0">
                <a:tc>
                  <a:txBody>
                    <a:bodyPr/>
                    <a:lstStyle/>
                    <a:p>
                      <a:pPr algn="ctr">
                        <a:spcAft>
                          <a:spcPts val="0"/>
                        </a:spcAft>
                      </a:pPr>
                      <a:r>
                        <a:rPr lang="en-US" sz="1600" dirty="0">
                          <a:effectLst/>
                          <a:latin typeface="Arial" panose="020B0604020202020204" pitchFamily="34" charset="0"/>
                          <a:cs typeface="Arial" panose="020B0604020202020204" pitchFamily="34" charset="0"/>
                        </a:rPr>
                        <a:t>Study name</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u="sng" dirty="0">
                          <a:effectLst/>
                          <a:latin typeface="Arial" panose="020B0604020202020204" pitchFamily="34" charset="0"/>
                          <a:cs typeface="Arial" panose="020B0604020202020204" pitchFamily="34" charset="0"/>
                        </a:rPr>
                        <a:t>Tapper et al., 2015</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u="sng" dirty="0">
                          <a:effectLst/>
                          <a:latin typeface="Arial" panose="020B0604020202020204" pitchFamily="34" charset="0"/>
                          <a:cs typeface="Arial" panose="020B0604020202020204" pitchFamily="34" charset="0"/>
                        </a:rPr>
                        <a:t>Younossi  et al., 2016</a:t>
                      </a:r>
                      <a:r>
                        <a:rPr lang="en-US" sz="1600" dirty="0">
                          <a:effectLst/>
                          <a:latin typeface="Arial" panose="020B0604020202020204" pitchFamily="34" charset="0"/>
                          <a:cs typeface="Arial" panose="020B0604020202020204" pitchFamily="34" charset="0"/>
                        </a:rPr>
                        <a:t> </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u="sng" dirty="0">
                          <a:effectLst/>
                          <a:latin typeface="Arial" panose="020B0604020202020204" pitchFamily="34" charset="0"/>
                          <a:cs typeface="Arial" panose="020B0604020202020204" pitchFamily="34" charset="0"/>
                        </a:rPr>
                        <a:t>Zhang E et al., 2015.</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u="sng" dirty="0" err="1">
                          <a:effectLst/>
                          <a:latin typeface="Arial" panose="020B0604020202020204" pitchFamily="34" charset="0"/>
                          <a:cs typeface="Arial" panose="020B0604020202020204" pitchFamily="34" charset="0"/>
                        </a:rPr>
                        <a:t>Mahady</a:t>
                      </a:r>
                      <a:r>
                        <a:rPr lang="en-US" sz="1600" u="sng" dirty="0">
                          <a:effectLst/>
                          <a:latin typeface="Arial" panose="020B0604020202020204" pitchFamily="34" charset="0"/>
                          <a:cs typeface="Arial" panose="020B0604020202020204" pitchFamily="34" charset="0"/>
                        </a:rPr>
                        <a:t> et al 2012</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903016"/>
                  </a:ext>
                </a:extLst>
              </a:tr>
              <a:tr h="0">
                <a:tc>
                  <a:txBody>
                    <a:bodyPr/>
                    <a:lstStyle/>
                    <a:p>
                      <a:pPr>
                        <a:spcAft>
                          <a:spcPts val="0"/>
                        </a:spcAft>
                      </a:pPr>
                      <a:r>
                        <a:rPr lang="en-US" sz="1600">
                          <a:effectLst/>
                          <a:latin typeface="Arial" panose="020B0604020202020204" pitchFamily="34" charset="0"/>
                          <a:cs typeface="Arial" panose="020B0604020202020204" pitchFamily="34" charset="0"/>
                        </a:rPr>
                        <a:t>Well</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1</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 </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1</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1</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78143"/>
                  </a:ext>
                </a:extLst>
              </a:tr>
              <a:tr h="0">
                <a:tc>
                  <a:txBody>
                    <a:bodyPr/>
                    <a:lstStyle/>
                    <a:p>
                      <a:pPr>
                        <a:spcAft>
                          <a:spcPts val="0"/>
                        </a:spcAft>
                      </a:pPr>
                      <a:r>
                        <a:rPr lang="en-US" sz="1600">
                          <a:effectLst/>
                          <a:latin typeface="Arial" panose="020B0604020202020204" pitchFamily="34" charset="0"/>
                          <a:cs typeface="Arial" panose="020B0604020202020204" pitchFamily="34" charset="0"/>
                        </a:rPr>
                        <a:t>NAFLD</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1</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0.73</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1.0 (0.86-1) Assumption</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 </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925152"/>
                  </a:ext>
                </a:extLst>
              </a:tr>
              <a:tr h="0">
                <a:tc>
                  <a:txBody>
                    <a:bodyPr/>
                    <a:lstStyle/>
                    <a:p>
                      <a:pPr>
                        <a:spcAft>
                          <a:spcPts val="0"/>
                        </a:spcAft>
                      </a:pPr>
                      <a:r>
                        <a:rPr lang="en-US" sz="1600">
                          <a:effectLst/>
                          <a:latin typeface="Arial" panose="020B0604020202020204" pitchFamily="34" charset="0"/>
                          <a:cs typeface="Arial" panose="020B0604020202020204" pitchFamily="34" charset="0"/>
                        </a:rPr>
                        <a:t>NASH F1</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0.95</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0.73</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0.84</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 </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3880675"/>
                  </a:ext>
                </a:extLst>
              </a:tr>
              <a:tr h="0">
                <a:tc>
                  <a:txBody>
                    <a:bodyPr/>
                    <a:lstStyle/>
                    <a:p>
                      <a:pPr>
                        <a:spcAft>
                          <a:spcPts val="0"/>
                        </a:spcAft>
                      </a:pPr>
                      <a:r>
                        <a:rPr lang="en-US" sz="1600">
                          <a:effectLst/>
                          <a:latin typeface="Arial" panose="020B0604020202020204" pitchFamily="34" charset="0"/>
                          <a:cs typeface="Arial" panose="020B0604020202020204" pitchFamily="34" charset="0"/>
                        </a:rPr>
                        <a:t>NASH F2</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0.95</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0.73</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0.84</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 </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7145889"/>
                  </a:ext>
                </a:extLst>
              </a:tr>
              <a:tr h="0">
                <a:tc>
                  <a:txBody>
                    <a:bodyPr/>
                    <a:lstStyle/>
                    <a:p>
                      <a:pPr>
                        <a:spcAft>
                          <a:spcPts val="0"/>
                        </a:spcAft>
                      </a:pPr>
                      <a:r>
                        <a:rPr lang="en-US" sz="1600">
                          <a:effectLst/>
                          <a:latin typeface="Arial" panose="020B0604020202020204" pitchFamily="34" charset="0"/>
                          <a:cs typeface="Arial" panose="020B0604020202020204" pitchFamily="34" charset="0"/>
                        </a:rPr>
                        <a:t>NASH F3</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0.92</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0.73</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0.84</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0.92</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531736"/>
                  </a:ext>
                </a:extLst>
              </a:tr>
              <a:tr h="0">
                <a:tc>
                  <a:txBody>
                    <a:bodyPr/>
                    <a:lstStyle/>
                    <a:p>
                      <a:pPr>
                        <a:spcAft>
                          <a:spcPts val="0"/>
                        </a:spcAft>
                      </a:pPr>
                      <a:r>
                        <a:rPr lang="en-US" sz="1600">
                          <a:effectLst/>
                          <a:latin typeface="Arial" panose="020B0604020202020204" pitchFamily="34" charset="0"/>
                          <a:cs typeface="Arial" panose="020B0604020202020204" pitchFamily="34" charset="0"/>
                        </a:rPr>
                        <a:t>NASH F4</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0.78</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0.71</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0.80</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0.82</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723365"/>
                  </a:ext>
                </a:extLst>
              </a:tr>
              <a:tr h="0">
                <a:tc>
                  <a:txBody>
                    <a:bodyPr/>
                    <a:lstStyle/>
                    <a:p>
                      <a:pPr>
                        <a:spcAft>
                          <a:spcPts val="0"/>
                        </a:spcAft>
                      </a:pPr>
                      <a:r>
                        <a:rPr lang="en-US" sz="1600">
                          <a:effectLst/>
                          <a:latin typeface="Arial" panose="020B0604020202020204" pitchFamily="34" charset="0"/>
                          <a:cs typeface="Arial" panose="020B0604020202020204" pitchFamily="34" charset="0"/>
                        </a:rPr>
                        <a:t>DCC</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0.6</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0.57</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0.60</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0.60</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019575"/>
                  </a:ext>
                </a:extLst>
              </a:tr>
              <a:tr h="0">
                <a:tc>
                  <a:txBody>
                    <a:bodyPr/>
                    <a:lstStyle/>
                    <a:p>
                      <a:pPr>
                        <a:spcAft>
                          <a:spcPts val="0"/>
                        </a:spcAft>
                      </a:pPr>
                      <a:r>
                        <a:rPr lang="en-US" sz="1600">
                          <a:effectLst/>
                          <a:latin typeface="Arial" panose="020B0604020202020204" pitchFamily="34" charset="0"/>
                          <a:cs typeface="Arial" panose="020B0604020202020204" pitchFamily="34" charset="0"/>
                        </a:rPr>
                        <a:t>HCC</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0.65</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0.49</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0.73</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0.73</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055971"/>
                  </a:ext>
                </a:extLst>
              </a:tr>
              <a:tr h="0">
                <a:tc>
                  <a:txBody>
                    <a:bodyPr/>
                    <a:lstStyle/>
                    <a:p>
                      <a:pPr>
                        <a:spcAft>
                          <a:spcPts val="0"/>
                        </a:spcAft>
                      </a:pPr>
                      <a:r>
                        <a:rPr lang="en-US" sz="1600">
                          <a:effectLst/>
                          <a:latin typeface="Arial" panose="020B0604020202020204" pitchFamily="34" charset="0"/>
                          <a:cs typeface="Arial" panose="020B0604020202020204" pitchFamily="34" charset="0"/>
                        </a:rPr>
                        <a:t>LT</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0.69 (first year)</a:t>
                      </a:r>
                    </a:p>
                    <a:p>
                      <a:pPr>
                        <a:spcAft>
                          <a:spcPts val="0"/>
                        </a:spcAft>
                      </a:pPr>
                      <a:r>
                        <a:rPr lang="en-US" sz="1600" dirty="0">
                          <a:effectLst/>
                          <a:latin typeface="Arial" panose="020B0604020202020204" pitchFamily="34" charset="0"/>
                          <a:cs typeface="Arial" panose="020B0604020202020204" pitchFamily="34" charset="0"/>
                        </a:rPr>
                        <a:t>0.79 (year 2+)</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a:effectLst/>
                          <a:latin typeface="Arial" panose="020B0604020202020204" pitchFamily="34" charset="0"/>
                          <a:cs typeface="Arial" panose="020B0604020202020204" pitchFamily="34" charset="0"/>
                        </a:rPr>
                        <a:t>0.567</a:t>
                      </a:r>
                      <a:endParaRPr lang="en-US" sz="160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0.69 (first year)</a:t>
                      </a:r>
                    </a:p>
                    <a:p>
                      <a:pPr>
                        <a:spcAft>
                          <a:spcPts val="0"/>
                        </a:spcAft>
                      </a:pPr>
                      <a:r>
                        <a:rPr lang="en-US" sz="1600" dirty="0">
                          <a:effectLst/>
                          <a:latin typeface="Arial" panose="020B0604020202020204" pitchFamily="34" charset="0"/>
                          <a:cs typeface="Arial" panose="020B0604020202020204" pitchFamily="34" charset="0"/>
                        </a:rPr>
                        <a:t>0.80 (year 2+)</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600" dirty="0">
                          <a:effectLst/>
                          <a:latin typeface="Arial" panose="020B0604020202020204" pitchFamily="34" charset="0"/>
                          <a:cs typeface="Arial" panose="020B0604020202020204" pitchFamily="34" charset="0"/>
                        </a:rPr>
                        <a:t>0.69 (first year)</a:t>
                      </a:r>
                      <a:endParaRPr lang="en-US" sz="1600"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7321952"/>
                  </a:ext>
                </a:extLst>
              </a:tr>
            </a:tbl>
          </a:graphicData>
        </a:graphic>
      </p:graphicFrame>
      <p:graphicFrame>
        <p:nvGraphicFramePr>
          <p:cNvPr id="5" name="Table 4">
            <a:extLst>
              <a:ext uri="{FF2B5EF4-FFF2-40B4-BE49-F238E27FC236}">
                <a16:creationId xmlns:a16="http://schemas.microsoft.com/office/drawing/2014/main" id="{6539A870-D7AB-44D7-9440-85418AC2F1C1}"/>
              </a:ext>
            </a:extLst>
          </p:cNvPr>
          <p:cNvGraphicFramePr>
            <a:graphicFrameLocks noGrp="1"/>
          </p:cNvGraphicFramePr>
          <p:nvPr>
            <p:extLst>
              <p:ext uri="{D42A27DB-BD31-4B8C-83A1-F6EECF244321}">
                <p14:modId xmlns:p14="http://schemas.microsoft.com/office/powerpoint/2010/main" val="3346649456"/>
              </p:ext>
            </p:extLst>
          </p:nvPr>
        </p:nvGraphicFramePr>
        <p:xfrm>
          <a:off x="7984623" y="420040"/>
          <a:ext cx="3571199" cy="3122295"/>
        </p:xfrm>
        <a:graphic>
          <a:graphicData uri="http://schemas.openxmlformats.org/drawingml/2006/table">
            <a:tbl>
              <a:tblPr>
                <a:tableStyleId>{616DA210-FB5B-4158-B5E0-FEB733F419BA}</a:tableStyleId>
              </a:tblPr>
              <a:tblGrid>
                <a:gridCol w="1873996">
                  <a:extLst>
                    <a:ext uri="{9D8B030D-6E8A-4147-A177-3AD203B41FA5}">
                      <a16:colId xmlns:a16="http://schemas.microsoft.com/office/drawing/2014/main" val="1690430915"/>
                    </a:ext>
                  </a:extLst>
                </a:gridCol>
                <a:gridCol w="1697203">
                  <a:extLst>
                    <a:ext uri="{9D8B030D-6E8A-4147-A177-3AD203B41FA5}">
                      <a16:colId xmlns:a16="http://schemas.microsoft.com/office/drawing/2014/main" val="2037534094"/>
                    </a:ext>
                  </a:extLst>
                </a:gridCol>
              </a:tblGrid>
              <a:tr h="190500">
                <a:tc>
                  <a:txBody>
                    <a:bodyPr/>
                    <a:lstStyle/>
                    <a:p>
                      <a:pPr algn="ctr" fontAlgn="b"/>
                      <a:r>
                        <a:rPr lang="en-US" sz="1800" b="1" u="sng" strike="noStrike" dirty="0">
                          <a:effectLst/>
                          <a:latin typeface="Arial" panose="020B0604020202020204" pitchFamily="34" charset="0"/>
                          <a:cs typeface="Arial" panose="020B0604020202020204" pitchFamily="34" charset="0"/>
                        </a:rPr>
                        <a:t>Final inputs</a:t>
                      </a:r>
                      <a:endParaRPr lang="en-US" sz="1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sng" strike="noStrike" dirty="0">
                          <a:effectLst/>
                          <a:latin typeface="Arial" panose="020B0604020202020204" pitchFamily="34" charset="0"/>
                          <a:cs typeface="Arial" panose="020B0604020202020204" pitchFamily="34" charset="0"/>
                        </a:rPr>
                        <a:t>Quality Weight</a:t>
                      </a:r>
                      <a:endParaRPr lang="en-US" sz="1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02938317"/>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No NAFLD</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none" strike="noStrike" dirty="0">
                          <a:effectLst/>
                          <a:highlight>
                            <a:srgbClr val="FFFF00"/>
                          </a:highlight>
                          <a:latin typeface="Arial" panose="020B0604020202020204" pitchFamily="34" charset="0"/>
                          <a:cs typeface="Arial" panose="020B0604020202020204" pitchFamily="34" charset="0"/>
                        </a:rPr>
                        <a:t>1</a:t>
                      </a:r>
                      <a:endParaRPr lang="en-US" sz="18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10197556"/>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NAFLD F0</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none" strike="noStrike" dirty="0">
                          <a:effectLst/>
                          <a:highlight>
                            <a:srgbClr val="FFFF00"/>
                          </a:highlight>
                          <a:latin typeface="Arial" panose="020B0604020202020204" pitchFamily="34" charset="0"/>
                          <a:cs typeface="Arial" panose="020B0604020202020204" pitchFamily="34" charset="0"/>
                        </a:rPr>
                        <a:t>1</a:t>
                      </a:r>
                      <a:endParaRPr lang="en-US" sz="18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10882093"/>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F1</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none" strike="noStrike" dirty="0">
                          <a:effectLst/>
                          <a:highlight>
                            <a:srgbClr val="FFFF00"/>
                          </a:highlight>
                          <a:latin typeface="Arial" panose="020B0604020202020204" pitchFamily="34" charset="0"/>
                          <a:cs typeface="Arial" panose="020B0604020202020204" pitchFamily="34" charset="0"/>
                        </a:rPr>
                        <a:t>0.95</a:t>
                      </a:r>
                      <a:endParaRPr lang="en-US" sz="18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81306075"/>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F2</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none" strike="noStrike" dirty="0">
                          <a:effectLst/>
                          <a:highlight>
                            <a:srgbClr val="FFFF00"/>
                          </a:highlight>
                          <a:latin typeface="Arial" panose="020B0604020202020204" pitchFamily="34" charset="0"/>
                          <a:cs typeface="Arial" panose="020B0604020202020204" pitchFamily="34" charset="0"/>
                        </a:rPr>
                        <a:t>0.95</a:t>
                      </a:r>
                      <a:endParaRPr lang="en-US" sz="18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45647440"/>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F3</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none" strike="noStrike" dirty="0">
                          <a:effectLst/>
                          <a:highlight>
                            <a:srgbClr val="FFFF00"/>
                          </a:highlight>
                          <a:latin typeface="Arial" panose="020B0604020202020204" pitchFamily="34" charset="0"/>
                          <a:cs typeface="Arial" panose="020B0604020202020204" pitchFamily="34" charset="0"/>
                        </a:rPr>
                        <a:t>0.92</a:t>
                      </a:r>
                      <a:endParaRPr lang="en-US" sz="18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67064486"/>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F4</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none" strike="noStrike" dirty="0">
                          <a:effectLst/>
                          <a:highlight>
                            <a:srgbClr val="FFFF00"/>
                          </a:highlight>
                          <a:latin typeface="Arial" panose="020B0604020202020204" pitchFamily="34" charset="0"/>
                          <a:cs typeface="Arial" panose="020B0604020202020204" pitchFamily="34" charset="0"/>
                        </a:rPr>
                        <a:t>0.78</a:t>
                      </a:r>
                      <a:endParaRPr lang="en-US" sz="18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12612291"/>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DCC</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none" strike="noStrike" dirty="0">
                          <a:effectLst/>
                          <a:highlight>
                            <a:srgbClr val="FFFF00"/>
                          </a:highlight>
                          <a:latin typeface="Arial" panose="020B0604020202020204" pitchFamily="34" charset="0"/>
                          <a:cs typeface="Arial" panose="020B0604020202020204" pitchFamily="34" charset="0"/>
                        </a:rPr>
                        <a:t>0.6</a:t>
                      </a:r>
                      <a:endParaRPr lang="en-US" sz="18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01255681"/>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HCC</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none" strike="noStrike" dirty="0">
                          <a:effectLst/>
                          <a:highlight>
                            <a:srgbClr val="FFFF00"/>
                          </a:highlight>
                          <a:latin typeface="Arial" panose="020B0604020202020204" pitchFamily="34" charset="0"/>
                          <a:cs typeface="Arial" panose="020B0604020202020204" pitchFamily="34" charset="0"/>
                        </a:rPr>
                        <a:t>0.65</a:t>
                      </a:r>
                      <a:endParaRPr lang="en-US" sz="18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02207766"/>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LT</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800" b="1" u="none" strike="noStrike" dirty="0">
                          <a:effectLst/>
                          <a:highlight>
                            <a:srgbClr val="FFFF00"/>
                          </a:highlight>
                          <a:latin typeface="Arial" panose="020B0604020202020204" pitchFamily="34" charset="0"/>
                          <a:cs typeface="Arial" panose="020B0604020202020204" pitchFamily="34" charset="0"/>
                        </a:rPr>
                        <a:t>0.75</a:t>
                      </a:r>
                      <a:endParaRPr lang="en-US" sz="1800" b="1" i="0" u="none" strike="noStrike" dirty="0">
                        <a:solidFill>
                          <a:srgbClr val="000000"/>
                        </a:solidFill>
                        <a:effectLst/>
                        <a:highlight>
                          <a:srgbClr val="FFFF00"/>
                        </a:highligh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404437018"/>
                  </a:ext>
                </a:extLst>
              </a:tr>
              <a:tr h="190500">
                <a:tc>
                  <a:txBody>
                    <a:bodyPr/>
                    <a:lstStyle/>
                    <a:p>
                      <a:pPr algn="ctr" fontAlgn="b"/>
                      <a:r>
                        <a:rPr lang="en-US" sz="1800" b="1" u="none" strike="noStrike" dirty="0">
                          <a:effectLst/>
                          <a:latin typeface="Arial" panose="020B0604020202020204" pitchFamily="34" charset="0"/>
                          <a:cs typeface="Arial" panose="020B0604020202020204" pitchFamily="34" charset="0"/>
                        </a:rPr>
                        <a:t>death</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041186456"/>
                  </a:ext>
                </a:extLst>
              </a:tr>
            </a:tbl>
          </a:graphicData>
        </a:graphic>
      </p:graphicFrame>
    </p:spTree>
    <p:extLst>
      <p:ext uri="{BB962C8B-B14F-4D97-AF65-F5344CB8AC3E}">
        <p14:creationId xmlns:p14="http://schemas.microsoft.com/office/powerpoint/2010/main" val="2607350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915B4-F2DC-45F4-A7FA-6274C619F9D2}"/>
              </a:ext>
            </a:extLst>
          </p:cNvPr>
          <p:cNvSpPr>
            <a:spLocks noGrp="1"/>
          </p:cNvSpPr>
          <p:nvPr>
            <p:ph type="title"/>
          </p:nvPr>
        </p:nvSpPr>
        <p:spPr>
          <a:xfrm>
            <a:off x="838200" y="18255"/>
            <a:ext cx="10515600" cy="1071646"/>
          </a:xfrm>
        </p:spPr>
        <p:txBody>
          <a:bodyPr>
            <a:normAutofit/>
          </a:bodyPr>
          <a:lstStyle/>
          <a:p>
            <a:pPr algn="ctr"/>
            <a:r>
              <a:rPr lang="en-US" sz="4000" b="1" u="sng" dirty="0">
                <a:latin typeface="Arial" panose="020B0604020202020204" pitchFamily="34" charset="0"/>
                <a:cs typeface="Arial" panose="020B0604020202020204" pitchFamily="34" charset="0"/>
              </a:rPr>
              <a:t>Preliminary Results</a:t>
            </a:r>
          </a:p>
        </p:txBody>
      </p:sp>
      <p:sp>
        <p:nvSpPr>
          <p:cNvPr id="3" name="Content Placeholder 2">
            <a:extLst>
              <a:ext uri="{FF2B5EF4-FFF2-40B4-BE49-F238E27FC236}">
                <a16:creationId xmlns:a16="http://schemas.microsoft.com/office/drawing/2014/main" id="{B39A450E-FC79-4FDA-B540-229E654E2B77}"/>
              </a:ext>
            </a:extLst>
          </p:cNvPr>
          <p:cNvSpPr>
            <a:spLocks noGrp="1"/>
          </p:cNvSpPr>
          <p:nvPr>
            <p:ph idx="1"/>
          </p:nvPr>
        </p:nvSpPr>
        <p:spPr>
          <a:xfrm>
            <a:off x="315168" y="967981"/>
            <a:ext cx="11561664" cy="5749844"/>
          </a:xfrm>
        </p:spPr>
        <p:txBody>
          <a:bodyPr>
            <a:normAutofit/>
          </a:bodyPr>
          <a:lstStyle/>
          <a:p>
            <a:r>
              <a:rPr lang="en-US" dirty="0">
                <a:latin typeface="Arial" panose="020B0604020202020204" pitchFamily="34" charset="0"/>
                <a:cs typeface="Arial" panose="020B0604020202020204" pitchFamily="34" charset="0"/>
              </a:rPr>
              <a:t>Treatment with bariatric surgery resulted in an average 4.59 QALY gained per patient treated. Bariatric surgery is cost-effective at a willingness-to-pay threshold of &lt;$50,000 per QALY with a computed ICER of $4,269 per QALY. </a:t>
            </a:r>
          </a:p>
          <a:p>
            <a:pPr lvl="1"/>
            <a:r>
              <a:rPr lang="en-US" dirty="0">
                <a:latin typeface="Arial" panose="020B0604020202020204" pitchFamily="34" charset="0"/>
                <a:cs typeface="Arial" panose="020B0604020202020204" pitchFamily="34" charset="0"/>
              </a:rPr>
              <a:t>Treatment of patients &lt;40 years of age resulted in lifetime cost savings. </a:t>
            </a:r>
          </a:p>
          <a:p>
            <a:r>
              <a:rPr lang="en-US" dirty="0">
                <a:latin typeface="Arial" panose="020B0604020202020204" pitchFamily="34" charset="0"/>
                <a:cs typeface="Arial" panose="020B0604020202020204" pitchFamily="34" charset="0"/>
              </a:rPr>
              <a:t>Treatment with </a:t>
            </a:r>
            <a:r>
              <a:rPr lang="en-US" dirty="0" err="1">
                <a:latin typeface="Arial" panose="020B0604020202020204" pitchFamily="34" charset="0"/>
                <a:cs typeface="Arial" panose="020B0604020202020204" pitchFamily="34" charset="0"/>
              </a:rPr>
              <a:t>obeticholic</a:t>
            </a:r>
            <a:r>
              <a:rPr lang="en-US" dirty="0">
                <a:latin typeface="Arial" panose="020B0604020202020204" pitchFamily="34" charset="0"/>
                <a:cs typeface="Arial" panose="020B0604020202020204" pitchFamily="34" charset="0"/>
              </a:rPr>
              <a:t> acid was associated with 3.55 QALY gained per patient treated and was not cost effective at a willingness-to-pay threshold of &lt;$50,000 per QALY with an ICER of $140,486 per QALY. </a:t>
            </a:r>
          </a:p>
          <a:p>
            <a:r>
              <a:rPr lang="en-US" dirty="0">
                <a:latin typeface="Arial" panose="020B0604020202020204" pitchFamily="34" charset="0"/>
                <a:cs typeface="Arial" panose="020B0604020202020204" pitchFamily="34" charset="0"/>
              </a:rPr>
              <a:t>No model calibration</a:t>
            </a:r>
          </a:p>
          <a:p>
            <a:r>
              <a:rPr lang="en-US" dirty="0">
                <a:latin typeface="Arial" panose="020B0604020202020204" pitchFamily="34" charset="0"/>
                <a:cs typeface="Arial" panose="020B0604020202020204" pitchFamily="34" charset="0"/>
              </a:rPr>
              <a:t>No sensitivity analysis!</a:t>
            </a:r>
          </a:p>
          <a:p>
            <a:r>
              <a:rPr lang="en-US" dirty="0">
                <a:latin typeface="Arial" panose="020B0604020202020204" pitchFamily="34" charset="0"/>
                <a:cs typeface="Arial" panose="020B0604020202020204" pitchFamily="34" charset="0"/>
              </a:rPr>
              <a:t>Minor editing needed as well </a:t>
            </a:r>
            <a:r>
              <a:rPr lang="en-US" dirty="0">
                <a:latin typeface="Arial" panose="020B0604020202020204" pitchFamily="34" charset="0"/>
                <a:cs typeface="Arial" panose="020B0604020202020204" pitchFamily="34" charset="0"/>
                <a:sym typeface="Wingdings" panose="05000000000000000000" pitchFamily="2" charset="2"/>
              </a:rPr>
              <a:t> waiting to implement these all at once</a:t>
            </a:r>
          </a:p>
          <a:p>
            <a:pPr lvl="1"/>
            <a:r>
              <a:rPr lang="en-US" dirty="0">
                <a:latin typeface="Arial" panose="020B0604020202020204" pitchFamily="34" charset="0"/>
                <a:cs typeface="Arial" panose="020B0604020202020204" pitchFamily="34" charset="0"/>
                <a:sym typeface="Wingdings" panose="05000000000000000000" pitchFamily="2" charset="2"/>
              </a:rPr>
              <a:t>Need to add Liver Transplant Year 1 as separate disease state to assign its own mortality rate and quality adjustment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4156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1C539-A12D-4EF3-9DC6-572189D2F027}"/>
              </a:ext>
            </a:extLst>
          </p:cNvPr>
          <p:cNvSpPr>
            <a:spLocks noGrp="1"/>
          </p:cNvSpPr>
          <p:nvPr>
            <p:ph type="title"/>
          </p:nvPr>
        </p:nvSpPr>
        <p:spPr>
          <a:xfrm>
            <a:off x="838200" y="119855"/>
            <a:ext cx="10515600" cy="997745"/>
          </a:xfrm>
        </p:spPr>
        <p:txBody>
          <a:bodyPr>
            <a:normAutofit/>
          </a:bodyPr>
          <a:lstStyle/>
          <a:p>
            <a:pPr algn="ctr"/>
            <a:r>
              <a:rPr lang="en-US" sz="4000" b="1" u="sng" dirty="0">
                <a:latin typeface="Arial" panose="020B0604020202020204" pitchFamily="34" charset="0"/>
                <a:cs typeface="Arial" panose="020B0604020202020204" pitchFamily="34" charset="0"/>
              </a:rPr>
              <a:t>Ongoing work, Assumptions/inputs</a:t>
            </a:r>
          </a:p>
        </p:txBody>
      </p:sp>
      <p:sp>
        <p:nvSpPr>
          <p:cNvPr id="3" name="Content Placeholder 2">
            <a:extLst>
              <a:ext uri="{FF2B5EF4-FFF2-40B4-BE49-F238E27FC236}">
                <a16:creationId xmlns:a16="http://schemas.microsoft.com/office/drawing/2014/main" id="{9A2688FA-2FFB-4CD3-B39F-54A41FFC230B}"/>
              </a:ext>
            </a:extLst>
          </p:cNvPr>
          <p:cNvSpPr>
            <a:spLocks noGrp="1"/>
          </p:cNvSpPr>
          <p:nvPr>
            <p:ph idx="1"/>
          </p:nvPr>
        </p:nvSpPr>
        <p:spPr>
          <a:xfrm>
            <a:off x="195943" y="1117600"/>
            <a:ext cx="11800113" cy="5334924"/>
          </a:xfrm>
        </p:spPr>
        <p:txBody>
          <a:bodyPr>
            <a:normAutofit fontScale="92500" lnSpcReduction="20000"/>
          </a:bodyPr>
          <a:lstStyle/>
          <a:p>
            <a:r>
              <a:rPr lang="en-US" dirty="0">
                <a:latin typeface="Arial" panose="020B0604020202020204" pitchFamily="34" charset="0"/>
                <a:cs typeface="Arial" panose="020B0604020202020204" pitchFamily="34" charset="0"/>
              </a:rPr>
              <a:t>Modified transition state probability model for treatments </a:t>
            </a:r>
          </a:p>
          <a:p>
            <a:pPr lvl="1"/>
            <a:r>
              <a:rPr lang="en-US" dirty="0">
                <a:latin typeface="Arial" panose="020B0604020202020204" pitchFamily="34" charset="0"/>
                <a:cs typeface="Arial" panose="020B0604020202020204" pitchFamily="34" charset="0"/>
              </a:rPr>
              <a:t>Studies did not report effects of treatments on percent of patients who did not progress 1 fibrosis stage, only the patients who regressed ≥1 stage </a:t>
            </a:r>
          </a:p>
          <a:p>
            <a:pPr lvl="1"/>
            <a:r>
              <a:rPr lang="en-US" dirty="0">
                <a:latin typeface="Arial" panose="020B0604020202020204" pitchFamily="34" charset="0"/>
                <a:cs typeface="Arial" panose="020B0604020202020204" pitchFamily="34" charset="0"/>
              </a:rPr>
              <a:t>Studies did not describe distribution of effect, i.e. how many patients regressed 1 stage, 2 stages, and 3 stages</a:t>
            </a:r>
          </a:p>
          <a:p>
            <a:pPr lvl="1"/>
            <a:r>
              <a:rPr lang="en-US" dirty="0">
                <a:latin typeface="Arial" panose="020B0604020202020204" pitchFamily="34" charset="0"/>
                <a:cs typeface="Arial" panose="020B0604020202020204" pitchFamily="34" charset="0"/>
              </a:rPr>
              <a:t>Could probably email the study authors for OCA information (since it would strengthen the case for their treatment) but don’t know how to make fair assumptions about this for bariatric surgery</a:t>
            </a:r>
          </a:p>
          <a:p>
            <a:r>
              <a:rPr lang="en-US" dirty="0">
                <a:latin typeface="Arial" panose="020B0604020202020204" pitchFamily="34" charset="0"/>
                <a:cs typeface="Arial" panose="020B0604020202020204" pitchFamily="34" charset="0"/>
              </a:rPr>
              <a:t>Treatment duration and target</a:t>
            </a:r>
          </a:p>
          <a:p>
            <a:pPr lvl="1"/>
            <a:r>
              <a:rPr lang="en-US" dirty="0">
                <a:latin typeface="Arial" panose="020B0604020202020204" pitchFamily="34" charset="0"/>
                <a:cs typeface="Arial" panose="020B0604020202020204" pitchFamily="34" charset="0"/>
              </a:rPr>
              <a:t>Currently 5 years, only those patients in F1 and F2 </a:t>
            </a:r>
          </a:p>
          <a:p>
            <a:pPr lvl="1"/>
            <a:r>
              <a:rPr lang="en-US" dirty="0">
                <a:latin typeface="Arial" panose="020B0604020202020204" pitchFamily="34" charset="0"/>
                <a:cs typeface="Arial" panose="020B0604020202020204" pitchFamily="34" charset="0"/>
              </a:rPr>
              <a:t>Transition state probabilities return to baseline after 5 year treatment window</a:t>
            </a:r>
          </a:p>
          <a:p>
            <a:r>
              <a:rPr lang="en-US" dirty="0">
                <a:latin typeface="Arial" panose="020B0604020202020204" pitchFamily="34" charset="0"/>
                <a:cs typeface="Arial" panose="020B0604020202020204" pitchFamily="34" charset="0"/>
              </a:rPr>
              <a:t>Costing </a:t>
            </a:r>
          </a:p>
          <a:p>
            <a:pPr lvl="1"/>
            <a:r>
              <a:rPr lang="en-US" dirty="0">
                <a:latin typeface="Arial" panose="020B0604020202020204" pitchFamily="34" charset="0"/>
                <a:cs typeface="Arial" panose="020B0604020202020204" pitchFamily="34" charset="0"/>
              </a:rPr>
              <a:t>Costs for advanced liver disease derive from retrospective cohort studies of Hep C patients in large administrative claims databases</a:t>
            </a:r>
          </a:p>
          <a:p>
            <a:pPr lvl="1"/>
            <a:r>
              <a:rPr lang="en-US" dirty="0">
                <a:latin typeface="Arial" panose="020B0604020202020204" pitchFamily="34" charset="0"/>
                <a:cs typeface="Arial" panose="020B0604020202020204" pitchFamily="34" charset="0"/>
              </a:rPr>
              <a:t>Also, have not implemented the fact that total PPPY costs decrease with bariatric surgery </a:t>
            </a:r>
          </a:p>
          <a:p>
            <a:pPr lvl="1"/>
            <a:r>
              <a:rPr lang="en-US" dirty="0">
                <a:latin typeface="Arial" panose="020B0604020202020204" pitchFamily="34" charset="0"/>
                <a:cs typeface="Arial" panose="020B0604020202020204" pitchFamily="34" charset="0"/>
              </a:rPr>
              <a:t>Discounting?</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3904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B804-A332-41DD-9CFF-45E8A0558D65}"/>
              </a:ext>
            </a:extLst>
          </p:cNvPr>
          <p:cNvSpPr>
            <a:spLocks noGrp="1"/>
          </p:cNvSpPr>
          <p:nvPr>
            <p:ph type="title"/>
          </p:nvPr>
        </p:nvSpPr>
        <p:spPr>
          <a:xfrm>
            <a:off x="838200" y="59100"/>
            <a:ext cx="10515600" cy="1088763"/>
          </a:xfrm>
        </p:spPr>
        <p:txBody>
          <a:bodyPr>
            <a:normAutofit fontScale="90000"/>
          </a:bodyPr>
          <a:lstStyle/>
          <a:p>
            <a:pPr algn="ctr"/>
            <a:r>
              <a:rPr lang="en-US" b="1" u="sng" dirty="0">
                <a:latin typeface="Arial" panose="020B0604020202020204" pitchFamily="34" charset="0"/>
                <a:cs typeface="Arial" panose="020B0604020202020204" pitchFamily="34" charset="0"/>
              </a:rPr>
              <a:t>Ongoing work, methodological questions</a:t>
            </a:r>
          </a:p>
        </p:txBody>
      </p:sp>
      <p:sp>
        <p:nvSpPr>
          <p:cNvPr id="3" name="Content Placeholder 2">
            <a:extLst>
              <a:ext uri="{FF2B5EF4-FFF2-40B4-BE49-F238E27FC236}">
                <a16:creationId xmlns:a16="http://schemas.microsoft.com/office/drawing/2014/main" id="{5F948294-73ED-4DC0-AA0A-F27F9E6F464D}"/>
              </a:ext>
            </a:extLst>
          </p:cNvPr>
          <p:cNvSpPr>
            <a:spLocks noGrp="1"/>
          </p:cNvSpPr>
          <p:nvPr>
            <p:ph idx="1"/>
          </p:nvPr>
        </p:nvSpPr>
        <p:spPr>
          <a:xfrm>
            <a:off x="185530" y="1066066"/>
            <a:ext cx="12006470" cy="5732834"/>
          </a:xfrm>
        </p:spPr>
        <p:txBody>
          <a:bodyPr>
            <a:normAutofit lnSpcReduction="10000"/>
          </a:bodyPr>
          <a:lstStyle/>
          <a:p>
            <a:r>
              <a:rPr lang="en-US" dirty="0">
                <a:latin typeface="Arial" panose="020B0604020202020204" pitchFamily="34" charset="0"/>
                <a:cs typeface="Arial" panose="020B0604020202020204" pitchFamily="34" charset="0"/>
              </a:rPr>
              <a:t>Model calibration to prevalence targets – </a:t>
            </a:r>
            <a:r>
              <a:rPr lang="en-US" b="1" dirty="0">
                <a:latin typeface="Arial" panose="020B0604020202020204" pitchFamily="34" charset="0"/>
                <a:cs typeface="Arial" panose="020B0604020202020204" pitchFamily="34" charset="0"/>
              </a:rPr>
              <a:t>need help</a:t>
            </a:r>
          </a:p>
          <a:p>
            <a:r>
              <a:rPr lang="en-US" dirty="0">
                <a:latin typeface="Arial" panose="020B0604020202020204" pitchFamily="34" charset="0"/>
                <a:cs typeface="Arial" panose="020B0604020202020204" pitchFamily="34" charset="0"/>
              </a:rPr>
              <a:t>Method of sensitivity analysis: step-wise one-way in Excel or Monte Carlo </a:t>
            </a:r>
          </a:p>
          <a:p>
            <a:pPr lvl="1"/>
            <a:r>
              <a:rPr lang="en-US" sz="2200" dirty="0">
                <a:latin typeface="Arial" panose="020B0604020202020204" pitchFamily="34" charset="0"/>
                <a:cs typeface="Arial" panose="020B0604020202020204" pitchFamily="34" charset="0"/>
              </a:rPr>
              <a:t>Significant benefit vs time-investment? Pretty much necessary?</a:t>
            </a:r>
          </a:p>
          <a:p>
            <a:pPr lvl="1"/>
            <a:r>
              <a:rPr lang="en-US" sz="2200" dirty="0">
                <a:latin typeface="Arial" panose="020B0604020202020204" pitchFamily="34" charset="0"/>
                <a:cs typeface="Arial" panose="020B0604020202020204" pitchFamily="34" charset="0"/>
              </a:rPr>
              <a:t>Also, still working out the how – software suite, method</a:t>
            </a:r>
          </a:p>
          <a:p>
            <a:r>
              <a:rPr lang="en-US" dirty="0">
                <a:latin typeface="Arial" panose="020B0604020202020204" pitchFamily="34" charset="0"/>
                <a:cs typeface="Arial" panose="020B0604020202020204" pitchFamily="34" charset="0"/>
              </a:rPr>
              <a:t>Multi-disease model for bariatric surgery – known CV benefit</a:t>
            </a:r>
          </a:p>
          <a:p>
            <a:pPr lvl="1"/>
            <a:r>
              <a:rPr lang="en-US" sz="2200" dirty="0">
                <a:latin typeface="Arial" panose="020B0604020202020204" pitchFamily="34" charset="0"/>
                <a:cs typeface="Arial" panose="020B0604020202020204" pitchFamily="34" charset="0"/>
              </a:rPr>
              <a:t>Dr. </a:t>
            </a:r>
            <a:r>
              <a:rPr lang="en-US" sz="2200" dirty="0" err="1">
                <a:latin typeface="Arial" panose="020B0604020202020204" pitchFamily="34" charset="0"/>
                <a:cs typeface="Arial" panose="020B0604020202020204" pitchFamily="34" charset="0"/>
              </a:rPr>
              <a:t>Schentag</a:t>
            </a:r>
            <a:r>
              <a:rPr lang="en-US" sz="2200" dirty="0">
                <a:latin typeface="Arial" panose="020B0604020202020204" pitchFamily="34" charset="0"/>
                <a:cs typeface="Arial" panose="020B0604020202020204" pitchFamily="34" charset="0"/>
              </a:rPr>
              <a:t> very eager to model treatment effects of multiple disease states</a:t>
            </a:r>
          </a:p>
          <a:p>
            <a:pPr lvl="1"/>
            <a:r>
              <a:rPr lang="en-US" sz="2200" dirty="0">
                <a:latin typeface="Arial" panose="020B0604020202020204" pitchFamily="34" charset="0"/>
                <a:cs typeface="Arial" panose="020B0604020202020204" pitchFamily="34" charset="0"/>
              </a:rPr>
              <a:t>How to best approach? Integrated into fibrosis progression model or separate Markov model with population overlaid?</a:t>
            </a:r>
          </a:p>
          <a:p>
            <a:pPr lvl="2"/>
            <a:r>
              <a:rPr lang="en-US" dirty="0">
                <a:latin typeface="Arial" panose="020B0604020202020204" pitchFamily="34" charset="0"/>
                <a:cs typeface="Arial" panose="020B0604020202020204" pitchFamily="34" charset="0"/>
              </a:rPr>
              <a:t>Markov model assumes mutually exclusive states</a:t>
            </a:r>
          </a:p>
          <a:p>
            <a:r>
              <a:rPr lang="en-US" dirty="0">
                <a:latin typeface="Arial" panose="020B0604020202020204" pitchFamily="34" charset="0"/>
                <a:cs typeface="Arial" panose="020B0604020202020204" pitchFamily="34" charset="0"/>
              </a:rPr>
              <a:t>Published guidelines </a:t>
            </a:r>
          </a:p>
          <a:p>
            <a:pPr lvl="1"/>
            <a:r>
              <a:rPr lang="en-US" sz="1800" dirty="0">
                <a:latin typeface="Arial" panose="020B0604020202020204" pitchFamily="34" charset="0"/>
                <a:cs typeface="Arial" panose="020B0604020202020204" pitchFamily="34" charset="0"/>
              </a:rPr>
              <a:t>Haddix AC. Prevention Effectiveness: A Guide to Decision Analysis and Economic Evaluation. New York: Oxford University Press; 1996.</a:t>
            </a:r>
          </a:p>
          <a:p>
            <a:pPr lvl="1"/>
            <a:r>
              <a:rPr lang="en-US" sz="1800" dirty="0">
                <a:latin typeface="Arial" panose="020B0604020202020204" pitchFamily="34" charset="0"/>
                <a:cs typeface="Arial" panose="020B0604020202020204" pitchFamily="34" charset="0"/>
              </a:rPr>
              <a:t>Sanders GD, Neumann PJ, </a:t>
            </a:r>
            <a:r>
              <a:rPr lang="en-US" sz="1800" dirty="0" err="1">
                <a:latin typeface="Arial" panose="020B0604020202020204" pitchFamily="34" charset="0"/>
                <a:cs typeface="Arial" panose="020B0604020202020204" pitchFamily="34" charset="0"/>
              </a:rPr>
              <a:t>Basu</a:t>
            </a:r>
            <a:r>
              <a:rPr lang="en-US" sz="1800" dirty="0">
                <a:latin typeface="Arial" panose="020B0604020202020204" pitchFamily="34" charset="0"/>
                <a:cs typeface="Arial" panose="020B0604020202020204" pitchFamily="34" charset="0"/>
              </a:rPr>
              <a:t> A, et al. Recommendations for Conduct, Methodological Practices, and Reporting of Cost-effectiveness Analyses: Second Panel on Cost-Effectiveness in Health and Medicine. JAMA. 2016;316:1093-1103</a:t>
            </a:r>
          </a:p>
          <a:p>
            <a:pPr lvl="1"/>
            <a:r>
              <a:rPr lang="en-US" sz="1800" dirty="0">
                <a:latin typeface="Arial" panose="020B0604020202020204" pitchFamily="34" charset="0"/>
                <a:cs typeface="Arial" panose="020B0604020202020204" pitchFamily="34" charset="0"/>
              </a:rPr>
              <a:t>Siegel JE, Weinstein MC, Russell LB, Gold MR. Recommendations for Reporting Cost-effectiveness Analyses. JAMA. 1996;276:1339-1341.</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0774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18DF-DA4E-4D52-A252-2249EA62B635}"/>
              </a:ext>
            </a:extLst>
          </p:cNvPr>
          <p:cNvSpPr>
            <a:spLocks noGrp="1"/>
          </p:cNvSpPr>
          <p:nvPr>
            <p:ph type="title"/>
          </p:nvPr>
        </p:nvSpPr>
        <p:spPr>
          <a:xfrm>
            <a:off x="838200" y="18255"/>
            <a:ext cx="10515600" cy="1126333"/>
          </a:xfrm>
        </p:spPr>
        <p:txBody>
          <a:bodyPr>
            <a:normAutofit/>
          </a:bodyPr>
          <a:lstStyle/>
          <a:p>
            <a:pPr algn="ctr"/>
            <a:r>
              <a:rPr lang="en-US" sz="4000" b="1" u="sng" dirty="0">
                <a:latin typeface="Arial" panose="020B0604020202020204" pitchFamily="34" charset="0"/>
                <a:cs typeface="Arial" panose="020B0604020202020204" pitchFamily="34" charset="0"/>
              </a:rPr>
              <a:t>Uncertainty analyses of Markov Modeling</a:t>
            </a:r>
          </a:p>
        </p:txBody>
      </p:sp>
      <p:sp>
        <p:nvSpPr>
          <p:cNvPr id="3" name="Content Placeholder 2">
            <a:extLst>
              <a:ext uri="{FF2B5EF4-FFF2-40B4-BE49-F238E27FC236}">
                <a16:creationId xmlns:a16="http://schemas.microsoft.com/office/drawing/2014/main" id="{8C4B4B75-F2D0-4BE9-AEE4-D6BAFF6069AA}"/>
              </a:ext>
            </a:extLst>
          </p:cNvPr>
          <p:cNvSpPr>
            <a:spLocks noGrp="1"/>
          </p:cNvSpPr>
          <p:nvPr>
            <p:ph idx="1"/>
          </p:nvPr>
        </p:nvSpPr>
        <p:spPr>
          <a:xfrm>
            <a:off x="239949" y="1000681"/>
            <a:ext cx="6611976" cy="2535659"/>
          </a:xfrm>
        </p:spPr>
        <p:txBody>
          <a:bodyPr>
            <a:normAutofit/>
          </a:bodyPr>
          <a:lstStyle/>
          <a:p>
            <a:pPr lvl="0"/>
            <a:r>
              <a:rPr lang="en-US" dirty="0">
                <a:solidFill>
                  <a:prstClr val="black"/>
                </a:solidFill>
                <a:latin typeface="Arial" panose="020B0604020202020204" pitchFamily="34" charset="0"/>
                <a:cs typeface="Arial" panose="020B0604020202020204" pitchFamily="34" charset="0"/>
              </a:rPr>
              <a:t>Traditional: Deterministic </a:t>
            </a:r>
          </a:p>
          <a:p>
            <a:pPr lvl="1"/>
            <a:r>
              <a:rPr lang="en-US" dirty="0">
                <a:solidFill>
                  <a:prstClr val="black"/>
                </a:solidFill>
                <a:latin typeface="Arial" panose="020B0604020202020204" pitchFamily="34" charset="0"/>
                <a:cs typeface="Arial" panose="020B0604020202020204" pitchFamily="34" charset="0"/>
              </a:rPr>
              <a:t>Step-wise, univariate or multivariate</a:t>
            </a:r>
          </a:p>
          <a:p>
            <a:pPr lvl="1"/>
            <a:r>
              <a:rPr lang="en-US" dirty="0">
                <a:solidFill>
                  <a:prstClr val="black"/>
                </a:solidFill>
                <a:latin typeface="Arial" panose="020B0604020202020204" pitchFamily="34" charset="0"/>
                <a:cs typeface="Arial" panose="020B0604020202020204" pitchFamily="34" charset="0"/>
              </a:rPr>
              <a:t>The use of this type of sensitivity analysis is limited, as it does not reveal the likelihood of the occurrence of each scenario.</a:t>
            </a:r>
          </a:p>
          <a:p>
            <a:endParaRPr lang="en-US" dirty="0"/>
          </a:p>
        </p:txBody>
      </p:sp>
      <p:pic>
        <p:nvPicPr>
          <p:cNvPr id="4" name="Picture 3">
            <a:extLst>
              <a:ext uri="{FF2B5EF4-FFF2-40B4-BE49-F238E27FC236}">
                <a16:creationId xmlns:a16="http://schemas.microsoft.com/office/drawing/2014/main" id="{5356B44E-B94B-4871-BFCB-D80107181A54}"/>
              </a:ext>
            </a:extLst>
          </p:cNvPr>
          <p:cNvPicPr>
            <a:picLocks noChangeAspect="1"/>
          </p:cNvPicPr>
          <p:nvPr/>
        </p:nvPicPr>
        <p:blipFill>
          <a:blip r:embed="rId3"/>
          <a:stretch>
            <a:fillRect/>
          </a:stretch>
        </p:blipFill>
        <p:spPr>
          <a:xfrm>
            <a:off x="6851925" y="893341"/>
            <a:ext cx="5340075" cy="2535659"/>
          </a:xfrm>
          <a:prstGeom prst="rect">
            <a:avLst/>
          </a:prstGeom>
        </p:spPr>
      </p:pic>
      <p:sp>
        <p:nvSpPr>
          <p:cNvPr id="5" name="TextBox 4">
            <a:extLst>
              <a:ext uri="{FF2B5EF4-FFF2-40B4-BE49-F238E27FC236}">
                <a16:creationId xmlns:a16="http://schemas.microsoft.com/office/drawing/2014/main" id="{FE81EF64-BEF4-4DD8-82E2-2AC6E9D7FF8B}"/>
              </a:ext>
            </a:extLst>
          </p:cNvPr>
          <p:cNvSpPr txBox="1"/>
          <p:nvPr/>
        </p:nvSpPr>
        <p:spPr>
          <a:xfrm>
            <a:off x="239949" y="3173491"/>
            <a:ext cx="11712102" cy="338554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prstClr val="black"/>
                </a:solidFill>
                <a:latin typeface="Arial" panose="020B0604020202020204" pitchFamily="34" charset="0"/>
                <a:cs typeface="Arial" panose="020B0604020202020204" pitchFamily="34" charset="0"/>
              </a:rPr>
              <a:t>Modern: Monte Carlo stochastic simulation/probabilistic sensitivity analysis</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 method of undertaking multiple simulations of a model, each time taking samples from </a:t>
            </a:r>
            <a:r>
              <a:rPr lang="en-US" sz="2000" b="1" dirty="0">
                <a:latin typeface="Arial" panose="020B0604020202020204" pitchFamily="34" charset="0"/>
                <a:cs typeface="Arial" panose="020B0604020202020204" pitchFamily="34" charset="0"/>
              </a:rPr>
              <a:t>specified uncertainty ranges </a:t>
            </a:r>
            <a:r>
              <a:rPr lang="en-US" sz="2000" dirty="0">
                <a:latin typeface="Arial" panose="020B0604020202020204" pitchFamily="34" charset="0"/>
                <a:cs typeface="Arial" panose="020B0604020202020204" pitchFamily="34" charset="0"/>
              </a:rPr>
              <a:t>of the model’s inputs (as opposed to point estimates)</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Probability distributions describe the range of possible values for a parameter as well as the probability of each value occurring (Figure 5)</a:t>
            </a:r>
          </a:p>
          <a:p>
            <a:pPr marL="1200150" lvl="2" indent="-285750">
              <a:buFont typeface="Arial" panose="020B0604020202020204" pitchFamily="34" charset="0"/>
              <a:buChar char="•"/>
            </a:pPr>
            <a:r>
              <a:rPr lang="en-US" sz="2000" b="1" i="1" dirty="0">
                <a:latin typeface="Arial" panose="020B0604020202020204" pitchFamily="34" charset="0"/>
                <a:cs typeface="Arial" panose="020B0604020202020204" pitchFamily="34" charset="0"/>
              </a:rPr>
              <a:t>Input distributions </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Generates multiple outputs, from which probability distributions can also be derived. </a:t>
            </a:r>
          </a:p>
          <a:p>
            <a:pPr marL="1200150" lvl="2" indent="-285750">
              <a:buFont typeface="Arial" panose="020B0604020202020204" pitchFamily="34" charset="0"/>
              <a:buChar char="•"/>
            </a:pPr>
            <a:r>
              <a:rPr lang="en-US" sz="2000" b="1" i="1" dirty="0">
                <a:latin typeface="Arial" panose="020B0604020202020204" pitchFamily="34" charset="0"/>
                <a:cs typeface="Arial" panose="020B0604020202020204" pitchFamily="34" charset="0"/>
              </a:rPr>
              <a:t>Output distributions</a:t>
            </a:r>
            <a:r>
              <a:rPr lang="en-US" sz="2000" b="1" dirty="0">
                <a:latin typeface="Arial" panose="020B0604020202020204" pitchFamily="34" charset="0"/>
                <a:cs typeface="Arial" panose="020B0604020202020204" pitchFamily="34" charset="0"/>
              </a:rPr>
              <a:t>.</a:t>
            </a:r>
            <a:endParaRPr lang="en-US" sz="2000" b="1" dirty="0">
              <a:solidFill>
                <a:prstClr val="black"/>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CDEEAD5-40E1-49D1-8E9B-848907723B9E}"/>
              </a:ext>
            </a:extLst>
          </p:cNvPr>
          <p:cNvSpPr txBox="1"/>
          <p:nvPr/>
        </p:nvSpPr>
        <p:spPr>
          <a:xfrm>
            <a:off x="239949" y="6196183"/>
            <a:ext cx="11712102" cy="800219"/>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Ademi</a:t>
            </a:r>
            <a:r>
              <a:rPr lang="en-US" sz="1400" b="1" dirty="0">
                <a:latin typeface="Arial" panose="020B0604020202020204" pitchFamily="34" charset="0"/>
                <a:cs typeface="Arial" panose="020B0604020202020204" pitchFamily="34" charset="0"/>
              </a:rPr>
              <a:t> Z, Kim H, </a:t>
            </a:r>
            <a:r>
              <a:rPr lang="en-US" sz="1400" b="1" dirty="0" err="1">
                <a:latin typeface="Arial" panose="020B0604020202020204" pitchFamily="34" charset="0"/>
                <a:cs typeface="Arial" panose="020B0604020202020204" pitchFamily="34" charset="0"/>
              </a:rPr>
              <a:t>Zomer</a:t>
            </a:r>
            <a:r>
              <a:rPr lang="en-US" sz="1400" b="1" dirty="0">
                <a:latin typeface="Arial" panose="020B0604020202020204" pitchFamily="34" charset="0"/>
                <a:cs typeface="Arial" panose="020B0604020202020204" pitchFamily="34" charset="0"/>
              </a:rPr>
              <a:t> E, Reid CM, Hollingsworth B, Liew D. Overview of pharmacoeconomic modelling methods: Pharmacoeconomic methods. </a:t>
            </a:r>
            <a:r>
              <a:rPr lang="en-US" sz="1400" b="1" i="1" dirty="0">
                <a:latin typeface="Arial" panose="020B0604020202020204" pitchFamily="34" charset="0"/>
                <a:cs typeface="Arial" panose="020B0604020202020204" pitchFamily="34" charset="0"/>
              </a:rPr>
              <a:t>British Journal of Clinical Pharmacology</a:t>
            </a:r>
            <a:r>
              <a:rPr lang="en-US" sz="1400" b="1" dirty="0">
                <a:latin typeface="Arial" panose="020B0604020202020204" pitchFamily="34" charset="0"/>
                <a:cs typeface="Arial" panose="020B0604020202020204" pitchFamily="34" charset="0"/>
              </a:rPr>
              <a:t>. 2013;75:944-950.</a:t>
            </a:r>
          </a:p>
          <a:p>
            <a:endParaRPr lang="en-US" dirty="0"/>
          </a:p>
        </p:txBody>
      </p:sp>
    </p:spTree>
    <p:extLst>
      <p:ext uri="{BB962C8B-B14F-4D97-AF65-F5344CB8AC3E}">
        <p14:creationId xmlns:p14="http://schemas.microsoft.com/office/powerpoint/2010/main" val="48586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E82E-931B-4AF4-A103-F6F6849A65DB}"/>
              </a:ext>
            </a:extLst>
          </p:cNvPr>
          <p:cNvSpPr>
            <a:spLocks noGrp="1"/>
          </p:cNvSpPr>
          <p:nvPr>
            <p:ph type="title"/>
          </p:nvPr>
        </p:nvSpPr>
        <p:spPr>
          <a:xfrm>
            <a:off x="838200" y="18255"/>
            <a:ext cx="10515600" cy="1110153"/>
          </a:xfrm>
        </p:spPr>
        <p:txBody>
          <a:bodyPr/>
          <a:lstStyle/>
          <a:p>
            <a:pPr algn="ctr"/>
            <a:r>
              <a:rPr lang="en-US" b="1" u="sng" dirty="0">
                <a:latin typeface="Arial" panose="020B0604020202020204" pitchFamily="34" charset="0"/>
                <a:cs typeface="Arial" panose="020B0604020202020204" pitchFamily="34" charset="0"/>
              </a:rPr>
              <a:t>Probabilistic sensitivity analysis </a:t>
            </a:r>
          </a:p>
        </p:txBody>
      </p:sp>
      <p:sp>
        <p:nvSpPr>
          <p:cNvPr id="3" name="Content Placeholder 2">
            <a:extLst>
              <a:ext uri="{FF2B5EF4-FFF2-40B4-BE49-F238E27FC236}">
                <a16:creationId xmlns:a16="http://schemas.microsoft.com/office/drawing/2014/main" id="{B4302B89-37BB-425A-A492-ECCED4205DEB}"/>
              </a:ext>
            </a:extLst>
          </p:cNvPr>
          <p:cNvSpPr>
            <a:spLocks noGrp="1"/>
          </p:cNvSpPr>
          <p:nvPr>
            <p:ph idx="1"/>
          </p:nvPr>
        </p:nvSpPr>
        <p:spPr>
          <a:xfrm>
            <a:off x="132944" y="910024"/>
            <a:ext cx="11926111" cy="702064"/>
          </a:xfrm>
        </p:spPr>
        <p:txBody>
          <a:bodyPr/>
          <a:lstStyle/>
          <a:p>
            <a:r>
              <a:rPr lang="en-US" dirty="0">
                <a:latin typeface="Arial" panose="020B0604020202020204" pitchFamily="34" charset="0"/>
                <a:cs typeface="Arial" panose="020B0604020202020204" pitchFamily="34" charset="0"/>
              </a:rPr>
              <a:t>Output of a PSA is shown below </a:t>
            </a:r>
          </a:p>
        </p:txBody>
      </p:sp>
      <p:pic>
        <p:nvPicPr>
          <p:cNvPr id="6" name="Picture 5">
            <a:extLst>
              <a:ext uri="{FF2B5EF4-FFF2-40B4-BE49-F238E27FC236}">
                <a16:creationId xmlns:a16="http://schemas.microsoft.com/office/drawing/2014/main" id="{31FF60CB-3543-4B9E-954C-9ECB733BF641}"/>
              </a:ext>
            </a:extLst>
          </p:cNvPr>
          <p:cNvPicPr>
            <a:picLocks noChangeAspect="1"/>
          </p:cNvPicPr>
          <p:nvPr/>
        </p:nvPicPr>
        <p:blipFill>
          <a:blip r:embed="rId3"/>
          <a:stretch>
            <a:fillRect/>
          </a:stretch>
        </p:blipFill>
        <p:spPr>
          <a:xfrm>
            <a:off x="2175752" y="1398080"/>
            <a:ext cx="7840494" cy="4960101"/>
          </a:xfrm>
          <a:prstGeom prst="rect">
            <a:avLst/>
          </a:prstGeom>
        </p:spPr>
      </p:pic>
      <p:sp>
        <p:nvSpPr>
          <p:cNvPr id="9" name="TextBox 8">
            <a:extLst>
              <a:ext uri="{FF2B5EF4-FFF2-40B4-BE49-F238E27FC236}">
                <a16:creationId xmlns:a16="http://schemas.microsoft.com/office/drawing/2014/main" id="{EB79EC77-AB62-4505-A2BB-F6D9EB2BB991}"/>
              </a:ext>
            </a:extLst>
          </p:cNvPr>
          <p:cNvSpPr txBox="1"/>
          <p:nvPr/>
        </p:nvSpPr>
        <p:spPr>
          <a:xfrm>
            <a:off x="257781" y="6358181"/>
            <a:ext cx="11676435" cy="800219"/>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Adalsteinsson</a:t>
            </a:r>
            <a:r>
              <a:rPr lang="en-US" sz="1400" b="1" dirty="0">
                <a:latin typeface="Arial" panose="020B0604020202020204" pitchFamily="34" charset="0"/>
                <a:cs typeface="Arial" panose="020B0604020202020204" pitchFamily="34" charset="0"/>
              </a:rPr>
              <a:t> E, </a:t>
            </a:r>
            <a:r>
              <a:rPr lang="en-US" sz="1400" b="1" dirty="0" err="1">
                <a:latin typeface="Arial" panose="020B0604020202020204" pitchFamily="34" charset="0"/>
                <a:cs typeface="Arial" panose="020B0604020202020204" pitchFamily="34" charset="0"/>
              </a:rPr>
              <a:t>Toumi</a:t>
            </a:r>
            <a:r>
              <a:rPr lang="en-US" sz="1400" b="1" dirty="0">
                <a:latin typeface="Arial" panose="020B0604020202020204" pitchFamily="34" charset="0"/>
                <a:cs typeface="Arial" panose="020B0604020202020204" pitchFamily="34" charset="0"/>
              </a:rPr>
              <a:t> M. Benefits of probabilistic sensitivity analysis - a review of NICE decisions. </a:t>
            </a:r>
            <a:r>
              <a:rPr lang="en-US" sz="1400" b="1" i="1" dirty="0">
                <a:latin typeface="Arial" panose="020B0604020202020204" pitchFamily="34" charset="0"/>
                <a:cs typeface="Arial" panose="020B0604020202020204" pitchFamily="34" charset="0"/>
              </a:rPr>
              <a:t>Journal of market access &amp; health policy</a:t>
            </a:r>
            <a:r>
              <a:rPr lang="en-US" sz="1400" b="1" dirty="0">
                <a:latin typeface="Arial" panose="020B0604020202020204" pitchFamily="34" charset="0"/>
                <a:cs typeface="Arial" panose="020B0604020202020204" pitchFamily="34" charset="0"/>
              </a:rPr>
              <a:t>. 2013;1:21240.</a:t>
            </a:r>
          </a:p>
          <a:p>
            <a:endParaRPr lang="en-US" dirty="0"/>
          </a:p>
        </p:txBody>
      </p:sp>
    </p:spTree>
    <p:extLst>
      <p:ext uri="{BB962C8B-B14F-4D97-AF65-F5344CB8AC3E}">
        <p14:creationId xmlns:p14="http://schemas.microsoft.com/office/powerpoint/2010/main" val="1142687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C51E-AFA4-4326-A42E-B2F71F1CB11B}"/>
              </a:ext>
            </a:extLst>
          </p:cNvPr>
          <p:cNvSpPr>
            <a:spLocks noGrp="1"/>
          </p:cNvSpPr>
          <p:nvPr>
            <p:ph type="title"/>
          </p:nvPr>
        </p:nvSpPr>
        <p:spPr>
          <a:xfrm>
            <a:off x="838200" y="18256"/>
            <a:ext cx="10515600" cy="929396"/>
          </a:xfrm>
        </p:spPr>
        <p:txBody>
          <a:bodyPr>
            <a:normAutofit/>
          </a:bodyPr>
          <a:lstStyle/>
          <a:p>
            <a:pPr algn="ctr"/>
            <a:r>
              <a:rPr lang="en-US" sz="4000" b="1" u="sng" dirty="0">
                <a:latin typeface="Arial" panose="020B0604020202020204" pitchFamily="34" charset="0"/>
                <a:cs typeface="Arial" panose="020B0604020202020204" pitchFamily="34" charset="0"/>
              </a:rPr>
              <a:t>Markov Chains in Excel </a:t>
            </a:r>
          </a:p>
        </p:txBody>
      </p:sp>
      <p:sp>
        <p:nvSpPr>
          <p:cNvPr id="3" name="Content Placeholder 2">
            <a:extLst>
              <a:ext uri="{FF2B5EF4-FFF2-40B4-BE49-F238E27FC236}">
                <a16:creationId xmlns:a16="http://schemas.microsoft.com/office/drawing/2014/main" id="{2E039B52-B2F5-49C4-BDD1-B676EB67E7AD}"/>
              </a:ext>
            </a:extLst>
          </p:cNvPr>
          <p:cNvSpPr>
            <a:spLocks noGrp="1"/>
          </p:cNvSpPr>
          <p:nvPr>
            <p:ph idx="1"/>
          </p:nvPr>
        </p:nvSpPr>
        <p:spPr>
          <a:xfrm>
            <a:off x="278524" y="947652"/>
            <a:ext cx="11634952" cy="5892092"/>
          </a:xfrm>
        </p:spPr>
        <p:txBody>
          <a:bodyPr>
            <a:normAutofit lnSpcReduction="10000"/>
          </a:bodyPr>
          <a:lstStyle/>
          <a:p>
            <a:pPr>
              <a:buFont typeface="Arial" panose="020B0604020202020204" pitchFamily="34" charset="0"/>
              <a:buChar char="+"/>
            </a:pPr>
            <a:r>
              <a:rPr lang="en-US" dirty="0">
                <a:latin typeface="Arial" panose="020B0604020202020204" pitchFamily="34" charset="0"/>
                <a:cs typeface="Arial" panose="020B0604020202020204" pitchFamily="34" charset="0"/>
              </a:rPr>
              <a:t>User friendly (for a newb) to perform initial calculations</a:t>
            </a:r>
          </a:p>
          <a:p>
            <a:pPr lvl="1">
              <a:buFont typeface="Arial" panose="020B0604020202020204" pitchFamily="34" charset="0"/>
              <a:buChar char="+"/>
            </a:pPr>
            <a:r>
              <a:rPr lang="en-US" sz="2800" dirty="0">
                <a:latin typeface="Arial" panose="020B0604020202020204" pitchFamily="34" charset="0"/>
                <a:cs typeface="Arial" panose="020B0604020202020204" pitchFamily="34" charset="0"/>
              </a:rPr>
              <a:t>Good for those with no training in data science or programming (me!) </a:t>
            </a:r>
          </a:p>
          <a:p>
            <a:pPr>
              <a:buFont typeface="Arial" panose="020B0604020202020204" pitchFamily="34" charset="0"/>
              <a:buChar char="+"/>
            </a:pPr>
            <a:r>
              <a:rPr lang="en-US" dirty="0">
                <a:latin typeface="Arial" panose="020B0604020202020204" pitchFamily="34" charset="0"/>
                <a:cs typeface="Arial" panose="020B0604020202020204" pitchFamily="34" charset="0"/>
              </a:rPr>
              <a:t>Easy for lay people to modify and use </a:t>
            </a:r>
          </a:p>
          <a:p>
            <a:pPr>
              <a:buFont typeface="Arial" panose="020B0604020202020204" pitchFamily="34" charset="0"/>
              <a:buChar char="-"/>
            </a:pPr>
            <a:r>
              <a:rPr lang="en-US" dirty="0">
                <a:latin typeface="Arial" panose="020B0604020202020204" pitchFamily="34" charset="0"/>
                <a:cs typeface="Arial" panose="020B0604020202020204" pitchFamily="34" charset="0"/>
              </a:rPr>
              <a:t>Tedious, time consuming calculations</a:t>
            </a:r>
          </a:p>
          <a:p>
            <a:pPr>
              <a:buFont typeface="Arial" panose="020B0604020202020204" pitchFamily="34" charset="0"/>
              <a:buChar char="-"/>
            </a:pPr>
            <a:r>
              <a:rPr lang="en-US" dirty="0">
                <a:latin typeface="Arial" panose="020B0604020202020204" pitchFamily="34" charset="0"/>
                <a:cs typeface="Arial" panose="020B0604020202020204" pitchFamily="34" charset="0"/>
              </a:rPr>
              <a:t>Even more time consuming to edit the model </a:t>
            </a:r>
          </a:p>
          <a:p>
            <a:pPr lvl="1"/>
            <a:r>
              <a:rPr lang="en-US" dirty="0">
                <a:latin typeface="Arial" panose="020B0604020202020204" pitchFamily="34" charset="0"/>
                <a:cs typeface="Arial" panose="020B0604020202020204" pitchFamily="34" charset="0"/>
              </a:rPr>
              <a:t>adding transition states and probabilities is difficult because every probability matrix has to be updated </a:t>
            </a:r>
          </a:p>
          <a:p>
            <a:pPr lvl="1"/>
            <a:r>
              <a:rPr lang="en-US" dirty="0">
                <a:latin typeface="Arial" panose="020B0604020202020204" pitchFamily="34" charset="0"/>
                <a:cs typeface="Arial" panose="020B0604020202020204" pitchFamily="34" charset="0"/>
              </a:rPr>
              <a:t>for this reason, I’m waiting to compile all the necessary modifications and implement them in together at once</a:t>
            </a:r>
          </a:p>
          <a:p>
            <a:pPr>
              <a:buFont typeface="Arial" panose="020B0604020202020204" pitchFamily="34" charset="0"/>
              <a:buChar char="-"/>
            </a:pPr>
            <a:r>
              <a:rPr lang="en-US" dirty="0">
                <a:latin typeface="Arial" panose="020B0604020202020204" pitchFamily="34" charset="0"/>
                <a:cs typeface="Arial" panose="020B0604020202020204" pitchFamily="34" charset="0"/>
              </a:rPr>
              <a:t>Unable to do Monte Carlo microsimulations without an add-on</a:t>
            </a:r>
          </a:p>
          <a:p>
            <a:pPr lvl="1"/>
            <a:r>
              <a:rPr lang="en-US" b="1" dirty="0">
                <a:latin typeface="Arial" panose="020B0604020202020204" pitchFamily="34" charset="0"/>
                <a:cs typeface="Arial" panose="020B0604020202020204" pitchFamily="34" charset="0"/>
              </a:rPr>
              <a:t>Risk AMP </a:t>
            </a:r>
            <a:r>
              <a:rPr lang="en-US" dirty="0">
                <a:latin typeface="Arial" panose="020B0604020202020204" pitchFamily="34" charset="0"/>
                <a:cs typeface="Arial" panose="020B0604020202020204" pitchFamily="34" charset="0"/>
              </a:rPr>
              <a:t>is an add on that confers ability to run Monte Carlo simulations in Excel - $130 </a:t>
            </a:r>
          </a:p>
          <a:p>
            <a:pPr lvl="1"/>
            <a:r>
              <a:rPr lang="en-US" b="1" dirty="0">
                <a:highlight>
                  <a:srgbClr val="FFFF00"/>
                </a:highlight>
                <a:latin typeface="Arial" panose="020B0604020202020204" pitchFamily="34" charset="0"/>
                <a:cs typeface="Arial" panose="020B0604020202020204" pitchFamily="34" charset="0"/>
              </a:rPr>
              <a:t>Python</a:t>
            </a:r>
            <a:r>
              <a:rPr lang="en-US" dirty="0">
                <a:latin typeface="Arial" panose="020B0604020202020204" pitchFamily="34" charset="0"/>
                <a:cs typeface="Arial" panose="020B0604020202020204" pitchFamily="34" charset="0"/>
              </a:rPr>
              <a:t> is optimized for Monte Carlo simulations, large computations, and even web-app development</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3171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F337-0675-4002-8C92-DE24BB9BC8A0}"/>
              </a:ext>
            </a:extLst>
          </p:cNvPr>
          <p:cNvSpPr>
            <a:spLocks noGrp="1"/>
          </p:cNvSpPr>
          <p:nvPr>
            <p:ph type="title"/>
          </p:nvPr>
        </p:nvSpPr>
        <p:spPr>
          <a:xfrm>
            <a:off x="888076" y="-23422"/>
            <a:ext cx="10515600" cy="948460"/>
          </a:xfrm>
        </p:spPr>
        <p:txBody>
          <a:bodyPr/>
          <a:lstStyle/>
          <a:p>
            <a:pPr algn="ctr"/>
            <a:r>
              <a:rPr lang="en-US" dirty="0">
                <a:latin typeface="Arial" panose="020B0604020202020204" pitchFamily="34" charset="0"/>
                <a:cs typeface="Arial" panose="020B0604020202020204" pitchFamily="34" charset="0"/>
              </a:rPr>
              <a:t> </a:t>
            </a:r>
            <a:r>
              <a:rPr lang="en-US" sz="4000" b="1" u="sng" dirty="0">
                <a:latin typeface="Arial" panose="020B0604020202020204" pitchFamily="34" charset="0"/>
                <a:cs typeface="Arial" panose="020B0604020202020204" pitchFamily="34" charset="0"/>
              </a:rPr>
              <a:t>Markov Modeling in Excel</a:t>
            </a:r>
          </a:p>
        </p:txBody>
      </p:sp>
      <p:pic>
        <p:nvPicPr>
          <p:cNvPr id="4" name="Content Placeholder 3">
            <a:extLst>
              <a:ext uri="{FF2B5EF4-FFF2-40B4-BE49-F238E27FC236}">
                <a16:creationId xmlns:a16="http://schemas.microsoft.com/office/drawing/2014/main" id="{52BB836C-5E71-4449-BD58-79F59F31A8DF}"/>
              </a:ext>
            </a:extLst>
          </p:cNvPr>
          <p:cNvPicPr>
            <a:picLocks noGrp="1" noChangeAspect="1"/>
          </p:cNvPicPr>
          <p:nvPr>
            <p:ph idx="1"/>
          </p:nvPr>
        </p:nvPicPr>
        <p:blipFill rotWithShape="1">
          <a:blip r:embed="rId3"/>
          <a:srcRect r="16641"/>
          <a:stretch/>
        </p:blipFill>
        <p:spPr>
          <a:xfrm>
            <a:off x="0" y="789571"/>
            <a:ext cx="12192000" cy="5932963"/>
          </a:xfrm>
          <a:prstGeom prst="rect">
            <a:avLst/>
          </a:prstGeom>
        </p:spPr>
      </p:pic>
    </p:spTree>
    <p:extLst>
      <p:ext uri="{BB962C8B-B14F-4D97-AF65-F5344CB8AC3E}">
        <p14:creationId xmlns:p14="http://schemas.microsoft.com/office/powerpoint/2010/main" val="1151144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7E3F54-BE9F-4226-B750-217066B53AF3}"/>
              </a:ext>
            </a:extLst>
          </p:cNvPr>
          <p:cNvSpPr txBox="1"/>
          <p:nvPr/>
        </p:nvSpPr>
        <p:spPr>
          <a:xfrm>
            <a:off x="301134" y="3815961"/>
            <a:ext cx="11763367" cy="2450676"/>
          </a:xfrm>
          <a:prstGeom prst="rect">
            <a:avLst/>
          </a:prstGeom>
          <a:noFill/>
          <a:ln w="28575">
            <a:solidFill>
              <a:schemeClr val="tx1"/>
            </a:solidFill>
            <a:prstDash val="lgDash"/>
          </a:ln>
        </p:spPr>
        <p:txBody>
          <a:bodyPr wrap="square" rtlCol="0">
            <a:spAutoFit/>
          </a:bodyPr>
          <a:lstStyle/>
          <a:p>
            <a:endParaRPr lang="en-US" dirty="0"/>
          </a:p>
        </p:txBody>
      </p:sp>
      <p:sp>
        <p:nvSpPr>
          <p:cNvPr id="2" name="Title 1">
            <a:extLst>
              <a:ext uri="{FF2B5EF4-FFF2-40B4-BE49-F238E27FC236}">
                <a16:creationId xmlns:a16="http://schemas.microsoft.com/office/drawing/2014/main" id="{20AECB75-D52C-49BC-B9F0-3801131DDEBA}"/>
              </a:ext>
            </a:extLst>
          </p:cNvPr>
          <p:cNvSpPr>
            <a:spLocks noGrp="1"/>
          </p:cNvSpPr>
          <p:nvPr>
            <p:ph type="title"/>
          </p:nvPr>
        </p:nvSpPr>
        <p:spPr>
          <a:xfrm>
            <a:off x="838200" y="18255"/>
            <a:ext cx="10515600" cy="941115"/>
          </a:xfrm>
        </p:spPr>
        <p:txBody>
          <a:bodyPr>
            <a:normAutofit/>
          </a:bodyPr>
          <a:lstStyle/>
          <a:p>
            <a:pPr algn="ctr"/>
            <a:r>
              <a:rPr lang="en-US" sz="4000" b="1" u="sng" dirty="0">
                <a:latin typeface="Arial" panose="020B0604020202020204" pitchFamily="34" charset="0"/>
                <a:cs typeface="Arial" panose="020B0604020202020204" pitchFamily="34" charset="0"/>
              </a:rPr>
              <a:t>Model Calibration</a:t>
            </a:r>
          </a:p>
        </p:txBody>
      </p:sp>
      <p:sp>
        <p:nvSpPr>
          <p:cNvPr id="3" name="Content Placeholder 2">
            <a:extLst>
              <a:ext uri="{FF2B5EF4-FFF2-40B4-BE49-F238E27FC236}">
                <a16:creationId xmlns:a16="http://schemas.microsoft.com/office/drawing/2014/main" id="{DD42F19A-9D8B-4DB2-85C7-64197FF2AF1C}"/>
              </a:ext>
            </a:extLst>
          </p:cNvPr>
          <p:cNvSpPr>
            <a:spLocks noGrp="1"/>
          </p:cNvSpPr>
          <p:nvPr>
            <p:ph idx="1"/>
          </p:nvPr>
        </p:nvSpPr>
        <p:spPr>
          <a:xfrm>
            <a:off x="433464" y="884794"/>
            <a:ext cx="11498705" cy="3058476"/>
          </a:xfrm>
        </p:spPr>
        <p:txBody>
          <a:bodyPr>
            <a:normAutofit fontScale="92500" lnSpcReduction="20000"/>
          </a:bodyPr>
          <a:lstStyle/>
          <a:p>
            <a:r>
              <a:rPr lang="en-US" dirty="0">
                <a:latin typeface="Arial" panose="020B0604020202020204" pitchFamily="34" charset="0"/>
                <a:cs typeface="Arial" panose="020B0604020202020204" pitchFamily="34" charset="0"/>
              </a:rPr>
              <a:t>Does not appear to be a consensus methodology for the calibration of Markov Models </a:t>
            </a:r>
          </a:p>
          <a:p>
            <a:r>
              <a:rPr lang="en-US" dirty="0">
                <a:latin typeface="Arial" panose="020B0604020202020204" pitchFamily="34" charset="0"/>
                <a:cs typeface="Arial" panose="020B0604020202020204" pitchFamily="34" charset="0"/>
              </a:rPr>
              <a:t>Not clear that this was undertaken in many of the studies I reference</a:t>
            </a:r>
          </a:p>
          <a:p>
            <a:pPr lvl="1"/>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Mahady</a:t>
            </a:r>
            <a:r>
              <a:rPr lang="en-US" dirty="0">
                <a:latin typeface="Arial" panose="020B0604020202020204" pitchFamily="34" charset="0"/>
                <a:cs typeface="Arial" panose="020B0604020202020204" pitchFamily="34" charset="0"/>
              </a:rPr>
              <a:t> et al., 2012, Zhang et al., 2015, and Tapper et al., 2015</a:t>
            </a:r>
          </a:p>
          <a:p>
            <a:r>
              <a:rPr lang="en-US" dirty="0">
                <a:latin typeface="Arial" panose="020B0604020202020204" pitchFamily="34" charset="0"/>
                <a:cs typeface="Arial" panose="020B0604020202020204" pitchFamily="34" charset="0"/>
              </a:rPr>
              <a:t>Estes et al., calibrated results to SEER for HCC incidence and mortality, but no other data </a:t>
            </a:r>
          </a:p>
          <a:p>
            <a:r>
              <a:rPr lang="en-US" dirty="0" err="1">
                <a:latin typeface="Arial" panose="020B0604020202020204" pitchFamily="34" charset="0"/>
                <a:cs typeface="Arial" panose="020B0604020202020204" pitchFamily="34" charset="0"/>
              </a:rPr>
              <a:t>Younossi</a:t>
            </a:r>
            <a:r>
              <a:rPr lang="en-US" dirty="0">
                <a:latin typeface="Arial" panose="020B0604020202020204" pitchFamily="34" charset="0"/>
                <a:cs typeface="Arial" panose="020B0604020202020204" pitchFamily="34" charset="0"/>
              </a:rPr>
              <a:t> et al., 2015 in “The Economic and Clinical Burden of Non-Alcoholic Fatty Liver Disease in the United States” provides the most detailed method</a:t>
            </a:r>
          </a:p>
        </p:txBody>
      </p:sp>
      <p:pic>
        <p:nvPicPr>
          <p:cNvPr id="4" name="Picture 3">
            <a:extLst>
              <a:ext uri="{FF2B5EF4-FFF2-40B4-BE49-F238E27FC236}">
                <a16:creationId xmlns:a16="http://schemas.microsoft.com/office/drawing/2014/main" id="{E4159FD6-8397-41A4-B4FC-25BCC0CD4867}"/>
              </a:ext>
            </a:extLst>
          </p:cNvPr>
          <p:cNvPicPr>
            <a:picLocks noChangeAspect="1"/>
          </p:cNvPicPr>
          <p:nvPr/>
        </p:nvPicPr>
        <p:blipFill>
          <a:blip r:embed="rId2"/>
          <a:stretch>
            <a:fillRect/>
          </a:stretch>
        </p:blipFill>
        <p:spPr>
          <a:xfrm>
            <a:off x="4711201" y="3898299"/>
            <a:ext cx="7353300" cy="2286000"/>
          </a:xfrm>
          <a:prstGeom prst="rect">
            <a:avLst/>
          </a:prstGeom>
        </p:spPr>
      </p:pic>
      <p:pic>
        <p:nvPicPr>
          <p:cNvPr id="5" name="Picture 4">
            <a:extLst>
              <a:ext uri="{FF2B5EF4-FFF2-40B4-BE49-F238E27FC236}">
                <a16:creationId xmlns:a16="http://schemas.microsoft.com/office/drawing/2014/main" id="{C071DF9E-D80A-464A-A9A3-3CB31E7933EC}"/>
              </a:ext>
            </a:extLst>
          </p:cNvPr>
          <p:cNvPicPr>
            <a:picLocks noChangeAspect="1"/>
          </p:cNvPicPr>
          <p:nvPr/>
        </p:nvPicPr>
        <p:blipFill>
          <a:blip r:embed="rId3"/>
          <a:stretch>
            <a:fillRect/>
          </a:stretch>
        </p:blipFill>
        <p:spPr>
          <a:xfrm>
            <a:off x="127498" y="6266637"/>
            <a:ext cx="11937003" cy="591363"/>
          </a:xfrm>
          <a:prstGeom prst="rect">
            <a:avLst/>
          </a:prstGeom>
        </p:spPr>
      </p:pic>
      <p:sp>
        <p:nvSpPr>
          <p:cNvPr id="6" name="TextBox 5">
            <a:extLst>
              <a:ext uri="{FF2B5EF4-FFF2-40B4-BE49-F238E27FC236}">
                <a16:creationId xmlns:a16="http://schemas.microsoft.com/office/drawing/2014/main" id="{9124F75B-705B-4A2B-BEA0-6D10961DA349}"/>
              </a:ext>
            </a:extLst>
          </p:cNvPr>
          <p:cNvSpPr txBox="1"/>
          <p:nvPr/>
        </p:nvSpPr>
        <p:spPr>
          <a:xfrm>
            <a:off x="301134" y="4066409"/>
            <a:ext cx="4410067"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Global criterion method – 7 step theoretical framework</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 “generalized reduced gradient nonlinear optimization routine”</a:t>
            </a:r>
          </a:p>
          <a:p>
            <a:pPr marL="742950" lvl="1"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SOLVER add-in for Excel</a:t>
            </a:r>
          </a:p>
        </p:txBody>
      </p:sp>
    </p:spTree>
    <p:extLst>
      <p:ext uri="{BB962C8B-B14F-4D97-AF65-F5344CB8AC3E}">
        <p14:creationId xmlns:p14="http://schemas.microsoft.com/office/powerpoint/2010/main" val="1196861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7BEF-6CA0-4338-893C-A0D23A9A9C52}"/>
              </a:ext>
            </a:extLst>
          </p:cNvPr>
          <p:cNvSpPr>
            <a:spLocks noGrp="1"/>
          </p:cNvSpPr>
          <p:nvPr>
            <p:ph type="title"/>
          </p:nvPr>
        </p:nvSpPr>
        <p:spPr>
          <a:xfrm>
            <a:off x="60975" y="-14451"/>
            <a:ext cx="6891048" cy="982132"/>
          </a:xfrm>
        </p:spPr>
        <p:txBody>
          <a:bodyPr>
            <a:normAutofit fontScale="90000"/>
          </a:bodyPr>
          <a:lstStyle/>
          <a:p>
            <a:pPr algn="ctr"/>
            <a:r>
              <a:rPr lang="en-US" b="1" u="sng" dirty="0">
                <a:latin typeface="Arial" panose="020B0604020202020204" pitchFamily="34" charset="0"/>
                <a:cs typeface="Arial" panose="020B0604020202020204" pitchFamily="34" charset="0"/>
              </a:rPr>
              <a:t>Multi-disease State Models</a:t>
            </a:r>
          </a:p>
        </p:txBody>
      </p:sp>
      <p:sp>
        <p:nvSpPr>
          <p:cNvPr id="3" name="Content Placeholder 2">
            <a:extLst>
              <a:ext uri="{FF2B5EF4-FFF2-40B4-BE49-F238E27FC236}">
                <a16:creationId xmlns:a16="http://schemas.microsoft.com/office/drawing/2014/main" id="{0389C580-D3AD-44AB-8DA8-3E7B7E31675D}"/>
              </a:ext>
            </a:extLst>
          </p:cNvPr>
          <p:cNvSpPr>
            <a:spLocks noGrp="1"/>
          </p:cNvSpPr>
          <p:nvPr>
            <p:ph idx="1"/>
          </p:nvPr>
        </p:nvSpPr>
        <p:spPr>
          <a:xfrm>
            <a:off x="121949" y="817240"/>
            <a:ext cx="6769100" cy="5583559"/>
          </a:xfrm>
        </p:spPr>
        <p:txBody>
          <a:bodyPr>
            <a:normAutofit fontScale="77500" lnSpcReduction="20000"/>
          </a:bodyPr>
          <a:lstStyle/>
          <a:p>
            <a:r>
              <a:rPr lang="en-US" dirty="0">
                <a:latin typeface="Arial" panose="020B0604020202020204" pitchFamily="34" charset="0"/>
                <a:cs typeface="Arial" panose="020B0604020202020204" pitchFamily="34" charset="0"/>
              </a:rPr>
              <a:t>“The problem with the Markov assumption is especially </a:t>
            </a:r>
            <a:r>
              <a:rPr lang="en-US" dirty="0" err="1">
                <a:latin typeface="Arial" panose="020B0604020202020204" pitchFamily="34" charset="0"/>
                <a:cs typeface="Arial" panose="020B0604020202020204" pitchFamily="34" charset="0"/>
              </a:rPr>
              <a:t>prominant</a:t>
            </a:r>
            <a:r>
              <a:rPr lang="en-US" dirty="0">
                <a:latin typeface="Arial" panose="020B0604020202020204" pitchFamily="34" charset="0"/>
                <a:cs typeface="Arial" panose="020B0604020202020204" pitchFamily="34" charset="0"/>
              </a:rPr>
              <a:t> when more than one disease is being considered, because many diseases are inter-dependent and the probability of one is often affected by the prior occurrence of another.”</a:t>
            </a:r>
          </a:p>
          <a:p>
            <a:r>
              <a:rPr lang="en-US" dirty="0">
                <a:latin typeface="Arial" panose="020B0604020202020204" pitchFamily="34" charset="0"/>
                <a:cs typeface="Arial" panose="020B0604020202020204" pitchFamily="34" charset="0"/>
              </a:rPr>
              <a:t>“Including as many health states as is required to capture </a:t>
            </a:r>
            <a:r>
              <a:rPr lang="en-US" b="1" dirty="0">
                <a:latin typeface="Arial" panose="020B0604020202020204" pitchFamily="34" charset="0"/>
                <a:cs typeface="Arial" panose="020B0604020202020204" pitchFamily="34" charset="0"/>
              </a:rPr>
              <a:t>important disease combinations</a:t>
            </a:r>
            <a:r>
              <a:rPr lang="en-US" dirty="0">
                <a:latin typeface="Arial" panose="020B0604020202020204" pitchFamily="34" charset="0"/>
                <a:cs typeface="Arial" panose="020B0604020202020204" pitchFamily="34" charset="0"/>
              </a:rPr>
              <a:t>, as is exemplified by Figures 3 and 4 can help overcome this issue. However, inclusion </a:t>
            </a:r>
            <a:r>
              <a:rPr lang="en-US" b="1" dirty="0">
                <a:latin typeface="Arial" panose="020B0604020202020204" pitchFamily="34" charset="0"/>
                <a:cs typeface="Arial" panose="020B0604020202020204" pitchFamily="34" charset="0"/>
              </a:rPr>
              <a:t>of too many health states into a Markov model can render it unwieldy</a:t>
            </a:r>
            <a:r>
              <a:rPr lang="en-US" dirty="0">
                <a:latin typeface="Arial" panose="020B0604020202020204" pitchFamily="34" charset="0"/>
                <a:cs typeface="Arial" panose="020B0604020202020204" pitchFamily="34" charset="0"/>
              </a:rPr>
              <a:t>. Paradoxically, a complex Markov model that attempts to reflect more accurately multiple related conditions may be subject to </a:t>
            </a:r>
            <a:r>
              <a:rPr lang="en-US" b="1" dirty="0">
                <a:latin typeface="Arial" panose="020B0604020202020204" pitchFamily="34" charset="0"/>
                <a:cs typeface="Arial" panose="020B0604020202020204" pitchFamily="34" charset="0"/>
              </a:rPr>
              <a:t>more uncertainty</a:t>
            </a:r>
            <a:r>
              <a:rPr lang="en-US" dirty="0">
                <a:latin typeface="Arial" panose="020B0604020202020204" pitchFamily="34" charset="0"/>
                <a:cs typeface="Arial" panose="020B0604020202020204" pitchFamily="34" charset="0"/>
              </a:rPr>
              <a:t> because of the need for more data inputs and assumptions to be made about them. </a:t>
            </a:r>
            <a:r>
              <a:rPr lang="en-US" b="1" dirty="0">
                <a:latin typeface="Arial" panose="020B0604020202020204" pitchFamily="34" charset="0"/>
                <a:cs typeface="Arial" panose="020B0604020202020204" pitchFamily="34" charset="0"/>
              </a:rPr>
              <a:t>For example, In Figures 3 and 4, transition probabilities need to be estimated for diseases A and B that are conditional on the presence or otherwise of the other disease.”</a:t>
            </a:r>
          </a:p>
          <a:p>
            <a:r>
              <a:rPr lang="en-US" b="1" dirty="0">
                <a:latin typeface="Arial" panose="020B0604020202020204" pitchFamily="34" charset="0"/>
                <a:cs typeface="Arial" panose="020B0604020202020204" pitchFamily="34" charset="0"/>
              </a:rPr>
              <a:t>Is it possible to over-lay, rather than combine diseases, in separate disease models run with parallel inputs?</a:t>
            </a:r>
          </a:p>
          <a:p>
            <a:endParaRPr lang="en-US" dirty="0"/>
          </a:p>
        </p:txBody>
      </p:sp>
      <p:pic>
        <p:nvPicPr>
          <p:cNvPr id="4" name="Picture 3">
            <a:extLst>
              <a:ext uri="{FF2B5EF4-FFF2-40B4-BE49-F238E27FC236}">
                <a16:creationId xmlns:a16="http://schemas.microsoft.com/office/drawing/2014/main" id="{14765AD9-2CF0-47F2-B588-8187F45568C4}"/>
              </a:ext>
            </a:extLst>
          </p:cNvPr>
          <p:cNvPicPr>
            <a:picLocks noChangeAspect="1"/>
          </p:cNvPicPr>
          <p:nvPr/>
        </p:nvPicPr>
        <p:blipFill rotWithShape="1">
          <a:blip r:embed="rId3"/>
          <a:srcRect t="4438" r="2311" b="6692"/>
          <a:stretch/>
        </p:blipFill>
        <p:spPr>
          <a:xfrm>
            <a:off x="6806235" y="0"/>
            <a:ext cx="5218787" cy="2198004"/>
          </a:xfrm>
          <a:prstGeom prst="rect">
            <a:avLst/>
          </a:prstGeom>
        </p:spPr>
      </p:pic>
      <p:pic>
        <p:nvPicPr>
          <p:cNvPr id="5" name="Picture 4">
            <a:extLst>
              <a:ext uri="{FF2B5EF4-FFF2-40B4-BE49-F238E27FC236}">
                <a16:creationId xmlns:a16="http://schemas.microsoft.com/office/drawing/2014/main" id="{376B3E53-9813-448C-95B4-35835E7B3A8D}"/>
              </a:ext>
            </a:extLst>
          </p:cNvPr>
          <p:cNvPicPr>
            <a:picLocks noChangeAspect="1"/>
          </p:cNvPicPr>
          <p:nvPr/>
        </p:nvPicPr>
        <p:blipFill>
          <a:blip r:embed="rId4"/>
          <a:stretch>
            <a:fillRect/>
          </a:stretch>
        </p:blipFill>
        <p:spPr>
          <a:xfrm>
            <a:off x="7126891" y="2160047"/>
            <a:ext cx="4577474" cy="4101892"/>
          </a:xfrm>
          <a:prstGeom prst="rect">
            <a:avLst/>
          </a:prstGeom>
        </p:spPr>
      </p:pic>
      <p:pic>
        <p:nvPicPr>
          <p:cNvPr id="6" name="Picture 5">
            <a:extLst>
              <a:ext uri="{FF2B5EF4-FFF2-40B4-BE49-F238E27FC236}">
                <a16:creationId xmlns:a16="http://schemas.microsoft.com/office/drawing/2014/main" id="{D25E9AC1-2972-45ED-B196-8172B0A741AE}"/>
              </a:ext>
            </a:extLst>
          </p:cNvPr>
          <p:cNvPicPr>
            <a:picLocks noChangeAspect="1"/>
          </p:cNvPicPr>
          <p:nvPr/>
        </p:nvPicPr>
        <p:blipFill>
          <a:blip r:embed="rId5"/>
          <a:stretch>
            <a:fillRect/>
          </a:stretch>
        </p:blipFill>
        <p:spPr>
          <a:xfrm>
            <a:off x="289205" y="6261939"/>
            <a:ext cx="11735817" cy="810838"/>
          </a:xfrm>
          <a:prstGeom prst="rect">
            <a:avLst/>
          </a:prstGeom>
        </p:spPr>
      </p:pic>
    </p:spTree>
    <p:extLst>
      <p:ext uri="{BB962C8B-B14F-4D97-AF65-F5344CB8AC3E}">
        <p14:creationId xmlns:p14="http://schemas.microsoft.com/office/powerpoint/2010/main" val="1841077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5832-97A5-408F-BF87-474409011219}"/>
              </a:ext>
            </a:extLst>
          </p:cNvPr>
          <p:cNvSpPr>
            <a:spLocks noGrp="1"/>
          </p:cNvSpPr>
          <p:nvPr>
            <p:ph type="title"/>
          </p:nvPr>
        </p:nvSpPr>
        <p:spPr>
          <a:xfrm>
            <a:off x="838200" y="34360"/>
            <a:ext cx="10515600" cy="998573"/>
          </a:xfrm>
        </p:spPr>
        <p:txBody>
          <a:bodyPr>
            <a:normAutofit/>
          </a:bodyPr>
          <a:lstStyle/>
          <a:p>
            <a:pPr algn="ctr"/>
            <a:r>
              <a:rPr lang="en-US" sz="4000" b="1" u="sng" dirty="0">
                <a:latin typeface="Arial" panose="020B0604020202020204" pitchFamily="34" charset="0"/>
                <a:cs typeface="Arial" panose="020B0604020202020204" pitchFamily="34" charset="0"/>
              </a:rPr>
              <a:t>The NASH pipeline – Phase 3</a:t>
            </a:r>
          </a:p>
        </p:txBody>
      </p:sp>
      <p:sp>
        <p:nvSpPr>
          <p:cNvPr id="3" name="Content Placeholder 2">
            <a:extLst>
              <a:ext uri="{FF2B5EF4-FFF2-40B4-BE49-F238E27FC236}">
                <a16:creationId xmlns:a16="http://schemas.microsoft.com/office/drawing/2014/main" id="{3719D0EF-8004-43B2-8AB1-58FA7F53110B}"/>
              </a:ext>
            </a:extLst>
          </p:cNvPr>
          <p:cNvSpPr>
            <a:spLocks noGrp="1"/>
          </p:cNvSpPr>
          <p:nvPr>
            <p:ph idx="1"/>
          </p:nvPr>
        </p:nvSpPr>
        <p:spPr>
          <a:xfrm>
            <a:off x="101600" y="1032933"/>
            <a:ext cx="11988800" cy="5435599"/>
          </a:xfrm>
        </p:spPr>
        <p:txBody>
          <a:bodyPr>
            <a:normAutofit fontScale="85000" lnSpcReduction="10000"/>
          </a:bodyPr>
          <a:lstStyle/>
          <a:p>
            <a:r>
              <a:rPr lang="en-US" b="1" dirty="0">
                <a:latin typeface="Arial" panose="020B0604020202020204" pitchFamily="34" charset="0"/>
                <a:cs typeface="Arial" panose="020B0604020202020204" pitchFamily="34" charset="0"/>
              </a:rPr>
              <a:t>OBETACHOLIC ACID </a:t>
            </a:r>
            <a:r>
              <a:rPr lang="en-US" dirty="0">
                <a:latin typeface="Arial" panose="020B0604020202020204" pitchFamily="34" charset="0"/>
                <a:cs typeface="Arial" panose="020B0604020202020204" pitchFamily="34" charset="0"/>
              </a:rPr>
              <a:t>(Intercept)</a:t>
            </a:r>
          </a:p>
          <a:p>
            <a:pPr lvl="1"/>
            <a:r>
              <a:rPr lang="en-US" dirty="0">
                <a:latin typeface="Arial" panose="020B0604020202020204" pitchFamily="34" charset="0"/>
                <a:cs typeface="Arial" panose="020B0604020202020204" pitchFamily="34" charset="0"/>
              </a:rPr>
              <a:t>semi-synthetic derivative of human bile acid CDCA – functions as </a:t>
            </a:r>
            <a:r>
              <a:rPr lang="en-US" dirty="0" err="1">
                <a:latin typeface="Arial" panose="020B0604020202020204" pitchFamily="34" charset="0"/>
                <a:cs typeface="Arial" panose="020B0604020202020204" pitchFamily="34" charset="0"/>
              </a:rPr>
              <a:t>farnesoid</a:t>
            </a:r>
            <a:r>
              <a:rPr lang="en-US" dirty="0">
                <a:latin typeface="Arial" panose="020B0604020202020204" pitchFamily="34" charset="0"/>
                <a:cs typeface="Arial" panose="020B0604020202020204" pitchFamily="34" charset="0"/>
              </a:rPr>
              <a:t> X receptor agonist</a:t>
            </a:r>
          </a:p>
          <a:p>
            <a:pPr lvl="1"/>
            <a:r>
              <a:rPr lang="en-US" dirty="0">
                <a:latin typeface="Arial" panose="020B0604020202020204" pitchFamily="34" charset="0"/>
                <a:cs typeface="Arial" panose="020B0604020202020204" pitchFamily="34" charset="0"/>
              </a:rPr>
              <a:t>Previously evaluated in the FLINT trial and by </a:t>
            </a:r>
            <a:r>
              <a:rPr lang="en-US" dirty="0" err="1">
                <a:latin typeface="Arial" panose="020B0604020202020204" pitchFamily="34" charset="0"/>
                <a:cs typeface="Arial" panose="020B0604020202020204" pitchFamily="34" charset="0"/>
              </a:rPr>
              <a:t>Mudaliar</a:t>
            </a:r>
            <a:r>
              <a:rPr lang="en-US" dirty="0">
                <a:latin typeface="Arial" panose="020B0604020202020204" pitchFamily="34" charset="0"/>
                <a:cs typeface="Arial" panose="020B0604020202020204" pitchFamily="34" charset="0"/>
              </a:rPr>
              <a:t> et al., 2013</a:t>
            </a:r>
          </a:p>
          <a:p>
            <a:pPr lvl="2"/>
            <a:r>
              <a:rPr lang="en-US" dirty="0">
                <a:latin typeface="Arial" panose="020B0604020202020204" pitchFamily="34" charset="0"/>
                <a:cs typeface="Arial" panose="020B0604020202020204" pitchFamily="34" charset="0"/>
              </a:rPr>
              <a:t>35% of patients in the treatment arm vs. 19% in the placebo arm had improvements in fibrosis, p = 0.004 (defined as regression of ≥1 stage in fibrosis score)</a:t>
            </a:r>
          </a:p>
          <a:p>
            <a:pPr lvl="2"/>
            <a:r>
              <a:rPr lang="en-US" dirty="0">
                <a:latin typeface="Arial" panose="020B0604020202020204" pitchFamily="34" charset="0"/>
                <a:cs typeface="Arial" panose="020B0604020202020204" pitchFamily="34" charset="0"/>
              </a:rPr>
              <a:t>Cardiovascular risks must be further characterized due to elevations in LDL and decreases in HDL</a:t>
            </a:r>
          </a:p>
          <a:p>
            <a:pPr lvl="1"/>
            <a:r>
              <a:rPr lang="en-US" b="1" dirty="0">
                <a:latin typeface="Arial" panose="020B0604020202020204" pitchFamily="34" charset="0"/>
                <a:cs typeface="Arial" panose="020B0604020202020204" pitchFamily="34" charset="0"/>
              </a:rPr>
              <a:t>Now being assessed in a large (~2,000 patient) 6 year phase III clinical trial – </a:t>
            </a:r>
            <a:r>
              <a:rPr lang="en-US" b="1" u="sng" dirty="0">
                <a:latin typeface="Arial" panose="020B0604020202020204" pitchFamily="34" charset="0"/>
                <a:cs typeface="Arial" panose="020B0604020202020204" pitchFamily="34" charset="0"/>
              </a:rPr>
              <a:t>REGENERATE</a:t>
            </a:r>
            <a:endParaRPr lang="en-US" dirty="0">
              <a:latin typeface="Arial" panose="020B0604020202020204" pitchFamily="34" charset="0"/>
              <a:cs typeface="Arial" panose="020B0604020202020204" pitchFamily="34" charset="0"/>
            </a:endParaRPr>
          </a:p>
          <a:p>
            <a:pPr lvl="2"/>
            <a:r>
              <a:rPr lang="en-US" dirty="0">
                <a:latin typeface="Arial" panose="020B0604020202020204" pitchFamily="34" charset="0"/>
                <a:cs typeface="Arial" panose="020B0604020202020204" pitchFamily="34" charset="0"/>
              </a:rPr>
              <a:t>Targeting NASH patients with </a:t>
            </a:r>
            <a:r>
              <a:rPr lang="en-US" b="1" dirty="0">
                <a:latin typeface="Arial" panose="020B0604020202020204" pitchFamily="34" charset="0"/>
                <a:cs typeface="Arial" panose="020B0604020202020204" pitchFamily="34" charset="0"/>
              </a:rPr>
              <a:t>Stage 2-3 fibrosis</a:t>
            </a:r>
            <a:r>
              <a:rPr lang="en-US" dirty="0">
                <a:latin typeface="Arial" panose="020B0604020202020204" pitchFamily="34" charset="0"/>
                <a:cs typeface="Arial" panose="020B0604020202020204" pitchFamily="34" charset="0"/>
              </a:rPr>
              <a:t> </a:t>
            </a:r>
          </a:p>
          <a:p>
            <a:pPr lvl="2"/>
            <a:r>
              <a:rPr lang="en-US" dirty="0">
                <a:latin typeface="Arial" panose="020B0604020202020204" pitchFamily="34" charset="0"/>
                <a:cs typeface="Arial" panose="020B0604020202020204" pitchFamily="34" charset="0"/>
              </a:rPr>
              <a:t>Primary outcomes are </a:t>
            </a:r>
            <a:r>
              <a:rPr lang="en-US" b="1" dirty="0">
                <a:latin typeface="Arial" panose="020B0604020202020204" pitchFamily="34" charset="0"/>
                <a:cs typeface="Arial" panose="020B0604020202020204" pitchFamily="34" charset="0"/>
              </a:rPr>
              <a:t>fibrosis improvement</a:t>
            </a:r>
            <a:r>
              <a:rPr lang="en-US" dirty="0">
                <a:latin typeface="Arial" panose="020B0604020202020204" pitchFamily="34" charset="0"/>
                <a:cs typeface="Arial" panose="020B0604020202020204" pitchFamily="34" charset="0"/>
              </a:rPr>
              <a:t>, NASH resolution, progression to cirrhosis, ascites, HCC, liver transplantation</a:t>
            </a:r>
          </a:p>
          <a:p>
            <a:pPr lvl="1"/>
            <a:r>
              <a:rPr lang="en-US" b="1" dirty="0">
                <a:latin typeface="Arial" panose="020B0604020202020204" pitchFamily="34" charset="0"/>
                <a:cs typeface="Arial" panose="020B0604020202020204" pitchFamily="34" charset="0"/>
              </a:rPr>
              <a:t>ALSO recently (December) announced the </a:t>
            </a:r>
            <a:r>
              <a:rPr lang="en-US" b="1" u="sng" dirty="0">
                <a:latin typeface="Arial" panose="020B0604020202020204" pitchFamily="34" charset="0"/>
                <a:cs typeface="Arial" panose="020B0604020202020204" pitchFamily="34" charset="0"/>
              </a:rPr>
              <a:t>REVERSE trial</a:t>
            </a:r>
            <a:r>
              <a:rPr lang="en-US" b="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2"/>
            <a:r>
              <a:rPr lang="en-US" dirty="0">
                <a:latin typeface="Arial" panose="020B0604020202020204" pitchFamily="34" charset="0"/>
                <a:cs typeface="Arial" panose="020B0604020202020204" pitchFamily="34" charset="0"/>
              </a:rPr>
              <a:t>Targeting patients with</a:t>
            </a:r>
            <a:r>
              <a:rPr lang="en-US" b="1" dirty="0">
                <a:latin typeface="Arial" panose="020B0604020202020204" pitchFamily="34" charset="0"/>
                <a:cs typeface="Arial" panose="020B0604020202020204" pitchFamily="34" charset="0"/>
              </a:rPr>
              <a:t> compensated cirrhosis with fibrosis score of 4</a:t>
            </a: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ELAFIBRANOR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Genfit</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Previously evaluated in the GOLDEN-505 trial by </a:t>
            </a:r>
            <a:r>
              <a:rPr lang="en-US" dirty="0" err="1">
                <a:latin typeface="Arial" panose="020B0604020202020204" pitchFamily="34" charset="0"/>
                <a:cs typeface="Arial" panose="020B0604020202020204" pitchFamily="34" charset="0"/>
              </a:rPr>
              <a:t>Ratziu</a:t>
            </a:r>
            <a:r>
              <a:rPr lang="en-US" dirty="0">
                <a:latin typeface="Arial" panose="020B0604020202020204" pitchFamily="34" charset="0"/>
                <a:cs typeface="Arial" panose="020B0604020202020204" pitchFamily="34" charset="0"/>
              </a:rPr>
              <a:t> et al., 2016</a:t>
            </a:r>
          </a:p>
          <a:p>
            <a:pPr lvl="1"/>
            <a:r>
              <a:rPr lang="en-US" b="1" dirty="0">
                <a:latin typeface="Arial" panose="020B0604020202020204" pitchFamily="34" charset="0"/>
                <a:cs typeface="Arial" panose="020B0604020202020204" pitchFamily="34" charset="0"/>
              </a:rPr>
              <a:t>Now being investigated in a large (~2,000 patient), 4 year phase III clinical trial – </a:t>
            </a:r>
            <a:r>
              <a:rPr lang="en-US" b="1" u="sng" dirty="0">
                <a:latin typeface="Arial" panose="020B0604020202020204" pitchFamily="34" charset="0"/>
                <a:cs typeface="Arial" panose="020B0604020202020204" pitchFamily="34" charset="0"/>
              </a:rPr>
              <a:t>RESOLVE-IT</a:t>
            </a:r>
          </a:p>
          <a:p>
            <a:pPr lvl="2"/>
            <a:r>
              <a:rPr lang="en-US" dirty="0">
                <a:latin typeface="Arial" panose="020B0604020202020204" pitchFamily="34" charset="0"/>
                <a:cs typeface="Arial" panose="020B0604020202020204" pitchFamily="34" charset="0"/>
              </a:rPr>
              <a:t>Treatment will last until achievement of </a:t>
            </a:r>
            <a:r>
              <a:rPr lang="en-US" b="1" dirty="0">
                <a:latin typeface="Arial" panose="020B0604020202020204" pitchFamily="34" charset="0"/>
                <a:cs typeface="Arial" panose="020B0604020202020204" pitchFamily="34" charset="0"/>
              </a:rPr>
              <a:t>pre-specified number of outcomes </a:t>
            </a:r>
            <a:r>
              <a:rPr lang="en-US" dirty="0">
                <a:latin typeface="Arial" panose="020B0604020202020204" pitchFamily="34" charset="0"/>
                <a:cs typeface="Arial" panose="020B0604020202020204" pitchFamily="34" charset="0"/>
              </a:rPr>
              <a:t>including </a:t>
            </a:r>
            <a:r>
              <a:rPr lang="en-US" b="1" dirty="0">
                <a:latin typeface="Arial" panose="020B0604020202020204" pitchFamily="34" charset="0"/>
                <a:cs typeface="Arial" panose="020B0604020202020204" pitchFamily="34" charset="0"/>
              </a:rPr>
              <a:t>all-cause mortality</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cirrhosis development</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liver-related clinical outcomes</a:t>
            </a:r>
          </a:p>
          <a:p>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C463D07-251D-424F-A209-3B32260BF3BA}"/>
              </a:ext>
            </a:extLst>
          </p:cNvPr>
          <p:cNvSpPr txBox="1"/>
          <p:nvPr/>
        </p:nvSpPr>
        <p:spPr>
          <a:xfrm>
            <a:off x="338667" y="6468532"/>
            <a:ext cx="11853333" cy="584775"/>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Konerman</a:t>
            </a:r>
            <a:r>
              <a:rPr lang="en-US" sz="1400" b="1" dirty="0">
                <a:latin typeface="Arial" panose="020B0604020202020204" pitchFamily="34" charset="0"/>
                <a:cs typeface="Arial" panose="020B0604020202020204" pitchFamily="34" charset="0"/>
              </a:rPr>
              <a:t> MA, Jones JC, Harrison SA. Pharmacotherapy for NASH: Current and emerging. Journal of Hepatology. 2018;68:362-375.</a:t>
            </a:r>
          </a:p>
          <a:p>
            <a:endParaRPr lang="en-US" dirty="0"/>
          </a:p>
        </p:txBody>
      </p:sp>
    </p:spTree>
    <p:extLst>
      <p:ext uri="{BB962C8B-B14F-4D97-AF65-F5344CB8AC3E}">
        <p14:creationId xmlns:p14="http://schemas.microsoft.com/office/powerpoint/2010/main" val="4222555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142E-DA3E-4BE1-8D61-D37BA3DF2293}"/>
              </a:ext>
            </a:extLst>
          </p:cNvPr>
          <p:cNvSpPr>
            <a:spLocks noGrp="1"/>
          </p:cNvSpPr>
          <p:nvPr>
            <p:ph type="title"/>
          </p:nvPr>
        </p:nvSpPr>
        <p:spPr>
          <a:xfrm>
            <a:off x="133048" y="0"/>
            <a:ext cx="11925904" cy="1325563"/>
          </a:xfrm>
        </p:spPr>
        <p:txBody>
          <a:bodyPr>
            <a:normAutofit/>
          </a:bodyPr>
          <a:lstStyle/>
          <a:p>
            <a:pPr algn="ctr"/>
            <a:r>
              <a:rPr lang="en-US" sz="4000" b="1" u="sng" dirty="0">
                <a:latin typeface="Arial" panose="020B0604020202020204" pitchFamily="34" charset="0"/>
                <a:cs typeface="Arial" panose="020B0604020202020204" pitchFamily="34" charset="0"/>
              </a:rPr>
              <a:t>Multi-disease state model: </a:t>
            </a:r>
            <a:br>
              <a:rPr lang="en-US" sz="4000" b="1" u="sng" dirty="0">
                <a:latin typeface="Arial" panose="020B0604020202020204" pitchFamily="34" charset="0"/>
                <a:cs typeface="Arial" panose="020B0604020202020204" pitchFamily="34" charset="0"/>
              </a:rPr>
            </a:br>
            <a:r>
              <a:rPr lang="en-US" sz="3200" b="1" u="sng" dirty="0">
                <a:latin typeface="Arial" panose="020B0604020202020204" pitchFamily="34" charset="0"/>
                <a:cs typeface="Arial" panose="020B0604020202020204" pitchFamily="34" charset="0"/>
              </a:rPr>
              <a:t>Existing cost-utility models for bariatric surgery </a:t>
            </a:r>
            <a:endParaRPr lang="en-US" sz="4000" b="1" u="sng"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4A57E583-31A7-4E62-9B3C-62C5A15EB001}"/>
              </a:ext>
            </a:extLst>
          </p:cNvPr>
          <p:cNvPicPr>
            <a:picLocks noGrp="1" noChangeAspect="1"/>
          </p:cNvPicPr>
          <p:nvPr>
            <p:ph idx="1"/>
          </p:nvPr>
        </p:nvPicPr>
        <p:blipFill>
          <a:blip r:embed="rId3"/>
          <a:stretch>
            <a:fillRect/>
          </a:stretch>
        </p:blipFill>
        <p:spPr>
          <a:xfrm>
            <a:off x="1250697" y="1325563"/>
            <a:ext cx="9690605" cy="5009217"/>
          </a:xfrm>
          <a:prstGeom prst="rect">
            <a:avLst/>
          </a:prstGeom>
        </p:spPr>
      </p:pic>
      <p:sp>
        <p:nvSpPr>
          <p:cNvPr id="3" name="TextBox 2">
            <a:extLst>
              <a:ext uri="{FF2B5EF4-FFF2-40B4-BE49-F238E27FC236}">
                <a16:creationId xmlns:a16="http://schemas.microsoft.com/office/drawing/2014/main" id="{415C2236-647F-499C-96B5-CE24B8345C7B}"/>
              </a:ext>
            </a:extLst>
          </p:cNvPr>
          <p:cNvSpPr txBox="1"/>
          <p:nvPr/>
        </p:nvSpPr>
        <p:spPr>
          <a:xfrm>
            <a:off x="133048" y="6334780"/>
            <a:ext cx="11925904" cy="523220"/>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Borisenko</a:t>
            </a:r>
            <a:r>
              <a:rPr lang="en-US" sz="1400" b="1" dirty="0">
                <a:latin typeface="Arial" panose="020B0604020202020204" pitchFamily="34" charset="0"/>
                <a:cs typeface="Arial" panose="020B0604020202020204" pitchFamily="34" charset="0"/>
              </a:rPr>
              <a:t> O, Mann O, </a:t>
            </a:r>
            <a:r>
              <a:rPr lang="en-US" sz="1400" b="1" dirty="0" err="1">
                <a:latin typeface="Arial" panose="020B0604020202020204" pitchFamily="34" charset="0"/>
                <a:cs typeface="Arial" panose="020B0604020202020204" pitchFamily="34" charset="0"/>
              </a:rPr>
              <a:t>Duprée</a:t>
            </a:r>
            <a:r>
              <a:rPr lang="en-US" sz="1400" b="1" dirty="0">
                <a:latin typeface="Arial" panose="020B0604020202020204" pitchFamily="34" charset="0"/>
                <a:cs typeface="Arial" panose="020B0604020202020204" pitchFamily="34" charset="0"/>
              </a:rPr>
              <a:t> A. Cost-utility analysis of bariatric surgery compared with conventional medical management in Germany: a decision analytic modeling. BMC Surgery. 2017;17:1-9.</a:t>
            </a:r>
          </a:p>
        </p:txBody>
      </p:sp>
    </p:spTree>
    <p:extLst>
      <p:ext uri="{BB962C8B-B14F-4D97-AF65-F5344CB8AC3E}">
        <p14:creationId xmlns:p14="http://schemas.microsoft.com/office/powerpoint/2010/main" val="2712132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3A53-C048-48D0-ADEA-0533848BA0A8}"/>
              </a:ext>
            </a:extLst>
          </p:cNvPr>
          <p:cNvSpPr>
            <a:spLocks noGrp="1"/>
          </p:cNvSpPr>
          <p:nvPr>
            <p:ph type="title"/>
          </p:nvPr>
        </p:nvSpPr>
        <p:spPr>
          <a:xfrm>
            <a:off x="838200" y="1"/>
            <a:ext cx="10515600" cy="931332"/>
          </a:xfrm>
        </p:spPr>
        <p:txBody>
          <a:bodyPr>
            <a:normAutofit/>
          </a:bodyPr>
          <a:lstStyle/>
          <a:p>
            <a:pPr algn="ctr"/>
            <a:r>
              <a:rPr lang="en-US" sz="4000" b="1" u="sng" dirty="0">
                <a:latin typeface="Arial" panose="020B0604020202020204" pitchFamily="34" charset="0"/>
                <a:cs typeface="Arial" panose="020B0604020202020204" pitchFamily="34" charset="0"/>
              </a:rPr>
              <a:t>The NASH pipeline – Phase 3 </a:t>
            </a:r>
            <a:r>
              <a:rPr lang="en-US" sz="4000" b="1" u="sng" dirty="0" err="1">
                <a:latin typeface="Arial" panose="020B0604020202020204" pitchFamily="34" charset="0"/>
                <a:cs typeface="Arial" panose="020B0604020202020204" pitchFamily="34" charset="0"/>
              </a:rPr>
              <a:t>cont</a:t>
            </a:r>
            <a:endParaRPr lang="en-US" sz="4000" b="1" u="sng" dirty="0"/>
          </a:p>
        </p:txBody>
      </p:sp>
      <p:sp>
        <p:nvSpPr>
          <p:cNvPr id="3" name="Content Placeholder 2">
            <a:extLst>
              <a:ext uri="{FF2B5EF4-FFF2-40B4-BE49-F238E27FC236}">
                <a16:creationId xmlns:a16="http://schemas.microsoft.com/office/drawing/2014/main" id="{D9400C62-22D1-4DDA-9C8D-C5B19F9CB5CF}"/>
              </a:ext>
            </a:extLst>
          </p:cNvPr>
          <p:cNvSpPr>
            <a:spLocks noGrp="1"/>
          </p:cNvSpPr>
          <p:nvPr>
            <p:ph idx="1"/>
          </p:nvPr>
        </p:nvSpPr>
        <p:spPr>
          <a:xfrm>
            <a:off x="195503" y="689744"/>
            <a:ext cx="11800994" cy="5875867"/>
          </a:xfrm>
        </p:spPr>
        <p:txBody>
          <a:bodyPr>
            <a:normAutofit/>
          </a:bodyPr>
          <a:lstStyle/>
          <a:p>
            <a:r>
              <a:rPr lang="en-US" b="1" dirty="0">
                <a:latin typeface="Arial" panose="020B0604020202020204" pitchFamily="34" charset="0"/>
                <a:cs typeface="Arial" panose="020B0604020202020204" pitchFamily="34" charset="0"/>
              </a:rPr>
              <a:t>CENICRIVIROR (CVC)</a:t>
            </a:r>
          </a:p>
          <a:p>
            <a:pPr lvl="1"/>
            <a:r>
              <a:rPr lang="en-US" dirty="0">
                <a:latin typeface="Arial" panose="020B0604020202020204" pitchFamily="34" charset="0"/>
                <a:cs typeface="Arial" panose="020B0604020202020204" pitchFamily="34" charset="0"/>
              </a:rPr>
              <a:t>dual CCR2/CCR5 chemokine receptor antagonist</a:t>
            </a:r>
          </a:p>
          <a:p>
            <a:pPr lvl="1"/>
            <a:r>
              <a:rPr lang="en-US" dirty="0">
                <a:latin typeface="Arial" panose="020B0604020202020204" pitchFamily="34" charset="0"/>
                <a:cs typeface="Arial" panose="020B0604020202020204" pitchFamily="34" charset="0"/>
              </a:rPr>
              <a:t>Previously evaluated in phase IIb, international study of patients with NASH – Friedman et al, 2017</a:t>
            </a:r>
          </a:p>
          <a:p>
            <a:pPr lvl="2"/>
            <a:r>
              <a:rPr lang="en-US" dirty="0">
                <a:latin typeface="Arial" panose="020B0604020202020204" pitchFamily="34" charset="0"/>
                <a:cs typeface="Arial" panose="020B0604020202020204" pitchFamily="34" charset="0"/>
              </a:rPr>
              <a:t>twice as many patients in the CVC arm had improvement in fibrosis by ≥1 stage without worsening in steatohepatitis</a:t>
            </a:r>
          </a:p>
          <a:p>
            <a:pPr lvl="1"/>
            <a:r>
              <a:rPr lang="en-US" dirty="0">
                <a:latin typeface="Arial" panose="020B0604020202020204" pitchFamily="34" charset="0"/>
                <a:cs typeface="Arial" panose="020B0604020202020204" pitchFamily="34" charset="0"/>
              </a:rPr>
              <a:t>Now undergoing further investigation for impact on fibrosis in a </a:t>
            </a:r>
            <a:r>
              <a:rPr lang="en-US" b="1" dirty="0">
                <a:latin typeface="Arial" panose="020B0604020202020204" pitchFamily="34" charset="0"/>
                <a:cs typeface="Arial" panose="020B0604020202020204" pitchFamily="34" charset="0"/>
              </a:rPr>
              <a:t>12-month </a:t>
            </a:r>
            <a:r>
              <a:rPr lang="en-US" dirty="0">
                <a:latin typeface="Arial" panose="020B0604020202020204" pitchFamily="34" charset="0"/>
                <a:cs typeface="Arial" panose="020B0604020202020204" pitchFamily="34" charset="0"/>
              </a:rPr>
              <a:t>phase III clinical trial of patients with NASH and </a:t>
            </a:r>
            <a:r>
              <a:rPr lang="en-US" b="1" dirty="0">
                <a:latin typeface="Arial" panose="020B0604020202020204" pitchFamily="34" charset="0"/>
                <a:cs typeface="Arial" panose="020B0604020202020204" pitchFamily="34" charset="0"/>
              </a:rPr>
              <a:t>stage 2-3 fibrosis </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AURORA </a:t>
            </a:r>
            <a:r>
              <a:rPr lang="en-US" dirty="0">
                <a:latin typeface="Arial" panose="020B0604020202020204" pitchFamily="34" charset="0"/>
                <a:cs typeface="Arial" panose="020B0604020202020204" pitchFamily="34" charset="0"/>
              </a:rPr>
              <a:t>trial</a:t>
            </a:r>
          </a:p>
          <a:p>
            <a:pPr lvl="0"/>
            <a:r>
              <a:rPr lang="en-US" b="1" dirty="0">
                <a:latin typeface="Arial" panose="020B0604020202020204" pitchFamily="34" charset="0"/>
                <a:cs typeface="Arial" panose="020B0604020202020204" pitchFamily="34" charset="0"/>
              </a:rPr>
              <a:t>SELONSERTIB </a:t>
            </a:r>
            <a:r>
              <a:rPr lang="en-US" b="1" dirty="0"/>
              <a:t> </a:t>
            </a:r>
          </a:p>
          <a:p>
            <a:pPr lvl="1"/>
            <a:r>
              <a:rPr lang="en-US" dirty="0">
                <a:latin typeface="Arial" panose="020B0604020202020204" pitchFamily="34" charset="0"/>
                <a:cs typeface="Arial" panose="020B0604020202020204" pitchFamily="34" charset="0"/>
              </a:rPr>
              <a:t>an apoptosis signal-regulating kinase which mediates oxidative stress related cell death, inflammation, and fibrosis </a:t>
            </a:r>
            <a:endParaRPr lang="en-US" sz="2000"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Recent Phase II trial evaluated change in fibrosis are primary endpoint </a:t>
            </a:r>
          </a:p>
          <a:p>
            <a:pPr lvl="1"/>
            <a:r>
              <a:rPr lang="en-US" dirty="0">
                <a:latin typeface="Arial" panose="020B0604020202020204" pitchFamily="34" charset="0"/>
                <a:cs typeface="Arial" panose="020B0604020202020204" pitchFamily="34" charset="0"/>
              </a:rPr>
              <a:t>2 New phase III clinical trials – </a:t>
            </a:r>
            <a:r>
              <a:rPr lang="en-US" b="1" u="sng" dirty="0">
                <a:latin typeface="Arial" panose="020B0604020202020204" pitchFamily="34" charset="0"/>
                <a:cs typeface="Arial" panose="020B0604020202020204" pitchFamily="34" charset="0"/>
              </a:rPr>
              <a:t>STELLAR 3</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 </a:t>
            </a:r>
            <a:r>
              <a:rPr lang="en-US" b="1" u="sng" dirty="0">
                <a:latin typeface="Arial" panose="020B0604020202020204" pitchFamily="34" charset="0"/>
                <a:cs typeface="Arial" panose="020B0604020202020204" pitchFamily="34" charset="0"/>
              </a:rPr>
              <a:t>STELLAR 4</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are studying the effect on </a:t>
            </a:r>
            <a:r>
              <a:rPr lang="en-US" b="1" dirty="0">
                <a:latin typeface="Arial" panose="020B0604020202020204" pitchFamily="34" charset="0"/>
                <a:cs typeface="Arial" panose="020B0604020202020204" pitchFamily="34" charset="0"/>
              </a:rPr>
              <a:t>fibrosis</a:t>
            </a:r>
            <a:r>
              <a:rPr lang="en-US" dirty="0">
                <a:latin typeface="Arial" panose="020B0604020202020204" pitchFamily="34" charset="0"/>
                <a:cs typeface="Arial" panose="020B0604020202020204" pitchFamily="34" charset="0"/>
              </a:rPr>
              <a:t>, in patients with </a:t>
            </a:r>
            <a:r>
              <a:rPr lang="en-US" b="1" dirty="0">
                <a:latin typeface="Arial" panose="020B0604020202020204" pitchFamily="34" charset="0"/>
                <a:cs typeface="Arial" panose="020B0604020202020204" pitchFamily="34" charset="0"/>
              </a:rPr>
              <a:t>bridging fibrosis </a:t>
            </a:r>
          </a:p>
          <a:p>
            <a:r>
              <a:rPr lang="en-US" dirty="0">
                <a:latin typeface="Arial" panose="020B0604020202020204" pitchFamily="34" charset="0"/>
                <a:cs typeface="Arial" panose="020B0604020202020204" pitchFamily="34" charset="0"/>
              </a:rPr>
              <a:t>There are currently more than </a:t>
            </a:r>
            <a:r>
              <a:rPr lang="en-US" b="1" dirty="0">
                <a:latin typeface="Arial" panose="020B0604020202020204" pitchFamily="34" charset="0"/>
                <a:cs typeface="Arial" panose="020B0604020202020204" pitchFamily="34" charset="0"/>
              </a:rPr>
              <a:t>200 active trials of NAFLD treatments</a:t>
            </a:r>
          </a:p>
          <a:p>
            <a:endParaRPr lang="en-US" dirty="0"/>
          </a:p>
        </p:txBody>
      </p:sp>
      <p:sp>
        <p:nvSpPr>
          <p:cNvPr id="4" name="TextBox 3">
            <a:extLst>
              <a:ext uri="{FF2B5EF4-FFF2-40B4-BE49-F238E27FC236}">
                <a16:creationId xmlns:a16="http://schemas.microsoft.com/office/drawing/2014/main" id="{3F32D901-74BE-4778-85DE-5878AA178D95}"/>
              </a:ext>
            </a:extLst>
          </p:cNvPr>
          <p:cNvSpPr txBox="1"/>
          <p:nvPr/>
        </p:nvSpPr>
        <p:spPr>
          <a:xfrm>
            <a:off x="284018" y="6514812"/>
            <a:ext cx="11623964" cy="584775"/>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Konerman</a:t>
            </a:r>
            <a:r>
              <a:rPr lang="en-US" sz="1400" b="1" dirty="0">
                <a:latin typeface="Arial" panose="020B0604020202020204" pitchFamily="34" charset="0"/>
                <a:cs typeface="Arial" panose="020B0604020202020204" pitchFamily="34" charset="0"/>
              </a:rPr>
              <a:t> MA, Jones JC, Harrison SA. Pharmacotherapy for NASH: Current and emerging. Journal of Hepatology. 2018;68:362-375.</a:t>
            </a:r>
          </a:p>
          <a:p>
            <a:endParaRPr lang="en-US" dirty="0"/>
          </a:p>
        </p:txBody>
      </p:sp>
    </p:spTree>
    <p:extLst>
      <p:ext uri="{BB962C8B-B14F-4D97-AF65-F5344CB8AC3E}">
        <p14:creationId xmlns:p14="http://schemas.microsoft.com/office/powerpoint/2010/main" val="669472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5BC53-85C7-4B4B-A0A9-8C7D9CB7DB5E}"/>
              </a:ext>
            </a:extLst>
          </p:cNvPr>
          <p:cNvSpPr>
            <a:spLocks noGrp="1"/>
          </p:cNvSpPr>
          <p:nvPr>
            <p:ph type="title"/>
          </p:nvPr>
        </p:nvSpPr>
        <p:spPr>
          <a:xfrm>
            <a:off x="281354" y="0"/>
            <a:ext cx="11629292" cy="1178169"/>
          </a:xfrm>
        </p:spPr>
        <p:txBody>
          <a:bodyPr>
            <a:normAutofit/>
          </a:bodyPr>
          <a:lstStyle/>
          <a:p>
            <a:pPr algn="ctr"/>
            <a:r>
              <a:rPr lang="en-US" sz="4000" b="1" u="sng" dirty="0">
                <a:latin typeface="Arial" panose="020B0604020202020204" pitchFamily="34" charset="0"/>
                <a:cs typeface="Arial" panose="020B0604020202020204" pitchFamily="34" charset="0"/>
              </a:rPr>
              <a:t>Outcomes in Clinical Trials</a:t>
            </a:r>
          </a:p>
        </p:txBody>
      </p:sp>
      <p:sp>
        <p:nvSpPr>
          <p:cNvPr id="3" name="Content Placeholder 2">
            <a:extLst>
              <a:ext uri="{FF2B5EF4-FFF2-40B4-BE49-F238E27FC236}">
                <a16:creationId xmlns:a16="http://schemas.microsoft.com/office/drawing/2014/main" id="{BD99C60B-3932-4069-BD1D-DF41E2A0C180}"/>
              </a:ext>
            </a:extLst>
          </p:cNvPr>
          <p:cNvSpPr>
            <a:spLocks noGrp="1"/>
          </p:cNvSpPr>
          <p:nvPr>
            <p:ph idx="1"/>
          </p:nvPr>
        </p:nvSpPr>
        <p:spPr>
          <a:xfrm>
            <a:off x="281354" y="1012319"/>
            <a:ext cx="6314789" cy="5450920"/>
          </a:xfrm>
        </p:spPr>
        <p:txBody>
          <a:bodyPr>
            <a:normAutofit lnSpcReduction="10000"/>
          </a:bodyPr>
          <a:lstStyle/>
          <a:p>
            <a:r>
              <a:rPr lang="en-US" b="1" u="sng" dirty="0">
                <a:latin typeface="Arial" panose="020B0604020202020204" pitchFamily="34" charset="0"/>
                <a:cs typeface="Arial" panose="020B0604020202020204" pitchFamily="34" charset="0"/>
              </a:rPr>
              <a:t>Resolution of NASH</a:t>
            </a:r>
          </a:p>
          <a:p>
            <a:r>
              <a:rPr lang="en-US" b="1" u="sng" dirty="0">
                <a:latin typeface="Arial" panose="020B0604020202020204" pitchFamily="34" charset="0"/>
                <a:cs typeface="Arial" panose="020B0604020202020204" pitchFamily="34" charset="0"/>
              </a:rPr>
              <a:t>CRN NAFLD activity score (NAS)</a:t>
            </a:r>
          </a:p>
          <a:p>
            <a:r>
              <a:rPr lang="en-US" b="1" u="sng" dirty="0">
                <a:latin typeface="Arial" panose="020B0604020202020204" pitchFamily="34" charset="0"/>
                <a:cs typeface="Arial" panose="020B0604020202020204" pitchFamily="34" charset="0"/>
              </a:rPr>
              <a:t>CRN Fibrosis Score</a:t>
            </a:r>
          </a:p>
          <a:p>
            <a:r>
              <a:rPr lang="en-US" dirty="0">
                <a:latin typeface="Arial" panose="020B0604020202020204" pitchFamily="34" charset="0"/>
                <a:cs typeface="Arial" panose="020B0604020202020204" pitchFamily="34" charset="0"/>
              </a:rPr>
              <a:t>Earlier trials were oriented toward detecting a statistically significant change in NAS, but this outcome has not been shown to correlate with long term morbidity and mortality</a:t>
            </a:r>
          </a:p>
          <a:p>
            <a:r>
              <a:rPr lang="en-US" dirty="0">
                <a:latin typeface="Arial" panose="020B0604020202020204" pitchFamily="34" charset="0"/>
                <a:cs typeface="Arial" panose="020B0604020202020204" pitchFamily="34" charset="0"/>
              </a:rPr>
              <a:t>Newer trials are longer and endpoint driven, with a primary outcome of interest as fibrosis, cirrhosis, or mortality and patients selected for fibrosis severity </a:t>
            </a: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06E34C7-DA50-4E34-9B4F-94EAAA8D0828}"/>
              </a:ext>
            </a:extLst>
          </p:cNvPr>
          <p:cNvPicPr>
            <a:picLocks noChangeAspect="1"/>
          </p:cNvPicPr>
          <p:nvPr/>
        </p:nvPicPr>
        <p:blipFill>
          <a:blip r:embed="rId3"/>
          <a:stretch>
            <a:fillRect/>
          </a:stretch>
        </p:blipFill>
        <p:spPr>
          <a:xfrm>
            <a:off x="6500553" y="868991"/>
            <a:ext cx="5691447" cy="2560009"/>
          </a:xfrm>
          <a:prstGeom prst="rect">
            <a:avLst/>
          </a:prstGeom>
        </p:spPr>
      </p:pic>
      <p:pic>
        <p:nvPicPr>
          <p:cNvPr id="5" name="Picture 4">
            <a:extLst>
              <a:ext uri="{FF2B5EF4-FFF2-40B4-BE49-F238E27FC236}">
                <a16:creationId xmlns:a16="http://schemas.microsoft.com/office/drawing/2014/main" id="{E876FF61-30DC-41C9-A923-338312F1CB48}"/>
              </a:ext>
            </a:extLst>
          </p:cNvPr>
          <p:cNvPicPr>
            <a:picLocks noChangeAspect="1"/>
          </p:cNvPicPr>
          <p:nvPr/>
        </p:nvPicPr>
        <p:blipFill>
          <a:blip r:embed="rId4"/>
          <a:stretch>
            <a:fillRect/>
          </a:stretch>
        </p:blipFill>
        <p:spPr>
          <a:xfrm>
            <a:off x="6314789" y="3406477"/>
            <a:ext cx="5595857" cy="2890911"/>
          </a:xfrm>
          <a:prstGeom prst="rect">
            <a:avLst/>
          </a:prstGeom>
        </p:spPr>
      </p:pic>
      <p:sp>
        <p:nvSpPr>
          <p:cNvPr id="7" name="TextBox 6">
            <a:extLst>
              <a:ext uri="{FF2B5EF4-FFF2-40B4-BE49-F238E27FC236}">
                <a16:creationId xmlns:a16="http://schemas.microsoft.com/office/drawing/2014/main" id="{C833A52E-9AB1-41DB-A780-130CA162D38B}"/>
              </a:ext>
            </a:extLst>
          </p:cNvPr>
          <p:cNvSpPr txBox="1"/>
          <p:nvPr/>
        </p:nvSpPr>
        <p:spPr>
          <a:xfrm>
            <a:off x="281354" y="6297388"/>
            <a:ext cx="11629292" cy="800219"/>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Younossi ZM, Stepanova M, Rafiq N, et al. Pathologic criteria for nonalcoholic steatohepatitis: Interprotocol agreement and ability to predict liver‐related mortality. Hepatology. 2011;53:1874-1882.</a:t>
            </a:r>
          </a:p>
          <a:p>
            <a:endParaRPr lang="en-US" dirty="0"/>
          </a:p>
        </p:txBody>
      </p:sp>
    </p:spTree>
    <p:extLst>
      <p:ext uri="{BB962C8B-B14F-4D97-AF65-F5344CB8AC3E}">
        <p14:creationId xmlns:p14="http://schemas.microsoft.com/office/powerpoint/2010/main" val="177032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EC38-6792-4E9A-8C17-A2DE99E63CEF}"/>
              </a:ext>
            </a:extLst>
          </p:cNvPr>
          <p:cNvSpPr>
            <a:spLocks noGrp="1"/>
          </p:cNvSpPr>
          <p:nvPr>
            <p:ph type="title"/>
          </p:nvPr>
        </p:nvSpPr>
        <p:spPr>
          <a:xfrm>
            <a:off x="182880" y="39348"/>
            <a:ext cx="11826240" cy="974805"/>
          </a:xfrm>
        </p:spPr>
        <p:txBody>
          <a:bodyPr>
            <a:normAutofit/>
          </a:bodyPr>
          <a:lstStyle/>
          <a:p>
            <a:pPr algn="ctr"/>
            <a:r>
              <a:rPr lang="en-US" sz="4000" b="1" u="sng" dirty="0">
                <a:latin typeface="Arial" panose="020B0604020202020204" pitchFamily="34" charset="0"/>
                <a:cs typeface="Arial" panose="020B0604020202020204" pitchFamily="34" charset="0"/>
              </a:rPr>
              <a:t>Clinical Controversy: Diagnosis of NASH</a:t>
            </a:r>
          </a:p>
        </p:txBody>
      </p:sp>
      <p:sp>
        <p:nvSpPr>
          <p:cNvPr id="3" name="Content Placeholder 2">
            <a:extLst>
              <a:ext uri="{FF2B5EF4-FFF2-40B4-BE49-F238E27FC236}">
                <a16:creationId xmlns:a16="http://schemas.microsoft.com/office/drawing/2014/main" id="{F0BEE027-CD1E-40C4-9DBC-CE653A37F36F}"/>
              </a:ext>
            </a:extLst>
          </p:cNvPr>
          <p:cNvSpPr>
            <a:spLocks noGrp="1"/>
          </p:cNvSpPr>
          <p:nvPr>
            <p:ph idx="1"/>
          </p:nvPr>
        </p:nvSpPr>
        <p:spPr>
          <a:xfrm>
            <a:off x="182880" y="862671"/>
            <a:ext cx="11488188" cy="3310695"/>
          </a:xfrm>
        </p:spPr>
        <p:txBody>
          <a:bodyPr>
            <a:normAutofit fontScale="85000" lnSpcReduction="10000"/>
          </a:bodyPr>
          <a:lstStyle/>
          <a:p>
            <a:r>
              <a:rPr lang="en-US" dirty="0">
                <a:latin typeface="Arial" panose="020B0604020202020204" pitchFamily="34" charset="0"/>
                <a:cs typeface="Arial" panose="020B0604020202020204" pitchFamily="34" charset="0"/>
              </a:rPr>
              <a:t>Different trials used different definitions of NASH to quantify treatment effects on NASH resolutions</a:t>
            </a:r>
          </a:p>
          <a:p>
            <a:r>
              <a:rPr lang="en-US" dirty="0">
                <a:latin typeface="Arial" panose="020B0604020202020204" pitchFamily="34" charset="0"/>
                <a:cs typeface="Arial" panose="020B0604020202020204" pitchFamily="34" charset="0"/>
              </a:rPr>
              <a:t>Pivotal Younossi et al. (2011) study compared three different definitions of NASH and the study’s own proposed definition, among each other for correlation and also to clinical outcomes </a:t>
            </a:r>
          </a:p>
          <a:p>
            <a:pPr lvl="1"/>
            <a:r>
              <a:rPr lang="en-US" b="1" i="1" dirty="0">
                <a:latin typeface="Arial" panose="020B0604020202020204" pitchFamily="34" charset="0"/>
                <a:cs typeface="Arial" panose="020B0604020202020204" pitchFamily="34" charset="0"/>
              </a:rPr>
              <a:t>a diagnosis of NASH by the original criteria for NAFLD subtypes by </a:t>
            </a:r>
            <a:r>
              <a:rPr lang="en-US" b="1" i="1" dirty="0" err="1">
                <a:latin typeface="Arial" panose="020B0604020202020204" pitchFamily="34" charset="0"/>
                <a:cs typeface="Arial" panose="020B0604020202020204" pitchFamily="34" charset="0"/>
              </a:rPr>
              <a:t>Matteoni</a:t>
            </a:r>
            <a:r>
              <a:rPr lang="en-US" b="1" i="1" dirty="0">
                <a:latin typeface="Arial" panose="020B0604020202020204" pitchFamily="34" charset="0"/>
                <a:cs typeface="Arial" panose="020B0604020202020204" pitchFamily="34" charset="0"/>
              </a:rPr>
              <a:t> et al., (presented below) [adjusted hazard ratio = 9.94</a:t>
            </a:r>
            <a:r>
              <a:rPr lang="en-US" i="1" dirty="0">
                <a:latin typeface="Arial" panose="020B0604020202020204" pitchFamily="34" charset="0"/>
                <a:cs typeface="Arial" panose="020B0604020202020204" pitchFamily="34" charset="0"/>
              </a:rPr>
              <a:t> (95% confidence interval = 1.28-77.08)] </a:t>
            </a:r>
            <a:r>
              <a:rPr lang="en-US" b="1" i="1" dirty="0">
                <a:latin typeface="Arial" panose="020B0604020202020204" pitchFamily="34" charset="0"/>
                <a:cs typeface="Arial" panose="020B0604020202020204" pitchFamily="34" charset="0"/>
              </a:rPr>
              <a:t>demonstrated the best independent association with liver-related mortality. </a:t>
            </a:r>
          </a:p>
          <a:p>
            <a:pPr lvl="1"/>
            <a:r>
              <a:rPr lang="en-US" b="1" i="1" dirty="0">
                <a:highlight>
                  <a:srgbClr val="FFFF00"/>
                </a:highlight>
                <a:latin typeface="Arial" panose="020B0604020202020204" pitchFamily="34" charset="0"/>
                <a:cs typeface="Arial" panose="020B0604020202020204" pitchFamily="34" charset="0"/>
              </a:rPr>
              <a:t>the presence of advanced fibrosis is the only histologic lesion to be associated with liver-related mortality. Neither steatosis, inflammation, ballooning, nor Mallory hyaline was associated with liver-related mortality after adjusting for the presence of fibrosis.</a:t>
            </a:r>
            <a:endParaRPr lang="en-US" dirty="0">
              <a:highlight>
                <a:srgbClr val="FFFF00"/>
              </a:highligh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5D22A6C-6DE5-4E82-AF0F-6320DD82B54A}"/>
              </a:ext>
            </a:extLst>
          </p:cNvPr>
          <p:cNvSpPr txBox="1"/>
          <p:nvPr/>
        </p:nvSpPr>
        <p:spPr>
          <a:xfrm>
            <a:off x="227214" y="6252402"/>
            <a:ext cx="11737571" cy="800219"/>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Younossi ZM, Stepanova M, Rafiq N, et al. Pathologic criteria for nonalcoholic steatohepatitis: Interprotocol agreement and ability to predict liver‐related mortality. Hepatology. 2011;53:1874-1882.</a:t>
            </a:r>
          </a:p>
          <a:p>
            <a:endParaRPr lang="en-US" dirty="0"/>
          </a:p>
        </p:txBody>
      </p:sp>
      <p:pic>
        <p:nvPicPr>
          <p:cNvPr id="5" name="Picture 4">
            <a:extLst>
              <a:ext uri="{FF2B5EF4-FFF2-40B4-BE49-F238E27FC236}">
                <a16:creationId xmlns:a16="http://schemas.microsoft.com/office/drawing/2014/main" id="{05956F05-AA55-4DEC-AA9C-2E7AC55B783F}"/>
              </a:ext>
            </a:extLst>
          </p:cNvPr>
          <p:cNvPicPr>
            <a:picLocks noChangeAspect="1"/>
          </p:cNvPicPr>
          <p:nvPr/>
        </p:nvPicPr>
        <p:blipFill rotWithShape="1">
          <a:blip r:embed="rId3"/>
          <a:srcRect t="4243"/>
          <a:stretch/>
        </p:blipFill>
        <p:spPr>
          <a:xfrm>
            <a:off x="6391649" y="4173366"/>
            <a:ext cx="5528802" cy="2028886"/>
          </a:xfrm>
          <a:prstGeom prst="rect">
            <a:avLst/>
          </a:prstGeom>
        </p:spPr>
      </p:pic>
      <p:sp>
        <p:nvSpPr>
          <p:cNvPr id="6" name="TextBox 5">
            <a:extLst>
              <a:ext uri="{FF2B5EF4-FFF2-40B4-BE49-F238E27FC236}">
                <a16:creationId xmlns:a16="http://schemas.microsoft.com/office/drawing/2014/main" id="{F15210EC-5A6F-4718-BC88-E76A8C61CDAD}"/>
              </a:ext>
            </a:extLst>
          </p:cNvPr>
          <p:cNvSpPr txBox="1"/>
          <p:nvPr/>
        </p:nvSpPr>
        <p:spPr>
          <a:xfrm>
            <a:off x="271549" y="4190299"/>
            <a:ext cx="6120100" cy="2062103"/>
          </a:xfrm>
          <a:prstGeom prst="rect">
            <a:avLst/>
          </a:prstGeom>
          <a:noFill/>
          <a:ln w="38100" cmpd="sng">
            <a:solidFill>
              <a:srgbClr val="FF0000"/>
            </a:solidFill>
            <a:prstDash val="dash"/>
          </a:ln>
        </p:spPr>
        <p:txBody>
          <a:bodyPr wrap="square" rtlCol="0">
            <a:spAutoFit/>
          </a:bodyPr>
          <a:lstStyle/>
          <a:p>
            <a:r>
              <a:rPr lang="en-US" sz="2000" b="1" u="sng" dirty="0">
                <a:latin typeface="Arial" panose="020B0604020202020204" pitchFamily="34" charset="0"/>
                <a:cs typeface="Arial" panose="020B0604020202020204" pitchFamily="34" charset="0"/>
              </a:rPr>
              <a:t>More fundamental dilemma: What is NASH?</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Are we creating a disease for the purpose of developing a treatment?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Assumes that risk stratification is best accomplished by a snapshot of histopathological presentation rather than another assessment, e.g. a multifactor disease-risk stratification model </a:t>
            </a:r>
          </a:p>
        </p:txBody>
      </p:sp>
    </p:spTree>
    <p:extLst>
      <p:ext uri="{BB962C8B-B14F-4D97-AF65-F5344CB8AC3E}">
        <p14:creationId xmlns:p14="http://schemas.microsoft.com/office/powerpoint/2010/main" val="2113691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6F40-2711-4AFF-9EE0-3222F87A71A3}"/>
              </a:ext>
            </a:extLst>
          </p:cNvPr>
          <p:cNvSpPr>
            <a:spLocks noGrp="1"/>
          </p:cNvSpPr>
          <p:nvPr>
            <p:ph type="title"/>
          </p:nvPr>
        </p:nvSpPr>
        <p:spPr>
          <a:xfrm>
            <a:off x="1" y="18256"/>
            <a:ext cx="11887200" cy="860050"/>
          </a:xfrm>
        </p:spPr>
        <p:txBody>
          <a:bodyPr>
            <a:normAutofit/>
          </a:bodyPr>
          <a:lstStyle/>
          <a:p>
            <a:pPr algn="ctr"/>
            <a:r>
              <a:rPr lang="en-US" sz="3600" b="1" u="sng" dirty="0">
                <a:latin typeface="Arial" panose="020B0604020202020204" pitchFamily="34" charset="0"/>
                <a:cs typeface="Arial" panose="020B0604020202020204" pitchFamily="34" charset="0"/>
              </a:rPr>
              <a:t>Fibrosis measures effectiveness in NASH</a:t>
            </a:r>
          </a:p>
        </p:txBody>
      </p:sp>
      <p:sp>
        <p:nvSpPr>
          <p:cNvPr id="3" name="Content Placeholder 2">
            <a:extLst>
              <a:ext uri="{FF2B5EF4-FFF2-40B4-BE49-F238E27FC236}">
                <a16:creationId xmlns:a16="http://schemas.microsoft.com/office/drawing/2014/main" id="{DD4C5DCE-A84B-4011-908B-F682A9F88CD2}"/>
              </a:ext>
            </a:extLst>
          </p:cNvPr>
          <p:cNvSpPr>
            <a:spLocks noGrp="1"/>
          </p:cNvSpPr>
          <p:nvPr>
            <p:ph idx="1"/>
          </p:nvPr>
        </p:nvSpPr>
        <p:spPr>
          <a:xfrm>
            <a:off x="304799" y="990599"/>
            <a:ext cx="11582400" cy="3880659"/>
          </a:xfrm>
        </p:spPr>
        <p:txBody>
          <a:bodyPr>
            <a:normAutofit fontScale="92500" lnSpcReduction="10000"/>
          </a:bodyPr>
          <a:lstStyle/>
          <a:p>
            <a:r>
              <a:rPr lang="en-US" sz="2600" b="1" dirty="0">
                <a:latin typeface="Arial" panose="020B0604020202020204" pitchFamily="34" charset="0"/>
                <a:cs typeface="Arial" panose="020B0604020202020204" pitchFamily="34" charset="0"/>
              </a:rPr>
              <a:t>Fibrosis is the only histopathological finding consistently associated with mortality in numerous studies (mostly retrospective cohort), listed below</a:t>
            </a:r>
          </a:p>
          <a:p>
            <a:r>
              <a:rPr lang="en-US" sz="2600" dirty="0">
                <a:latin typeface="Arial" panose="020B0604020202020204" pitchFamily="34" charset="0"/>
                <a:cs typeface="Arial" panose="020B0604020202020204" pitchFamily="34" charset="0"/>
              </a:rPr>
              <a:t>Furthermore, fibrosis is the scoring metric with the greatest inter-observer reliability </a:t>
            </a:r>
          </a:p>
          <a:p>
            <a:r>
              <a:rPr lang="en-US" sz="2600" dirty="0">
                <a:latin typeface="Arial" panose="020B0604020202020204" pitchFamily="34" charset="0"/>
                <a:cs typeface="Arial" panose="020B0604020202020204" pitchFamily="34" charset="0"/>
              </a:rPr>
              <a:t>Diagnosis of NASH by original criteria had a greater HR than fibrosis–  HR 9.9 (95% CI = 1.28-77.08) vs 5.6 (95% CI = 1.92-6.46) </a:t>
            </a:r>
            <a:r>
              <a:rPr lang="en-US" sz="2600" b="1" dirty="0">
                <a:latin typeface="Arial" panose="020B0604020202020204" pitchFamily="34" charset="0"/>
                <a:cs typeface="Arial" panose="020B0604020202020204" pitchFamily="34" charset="0"/>
              </a:rPr>
              <a:t>but a MUCH wider confidence interval </a:t>
            </a:r>
            <a:r>
              <a:rPr lang="en-US" sz="2600" dirty="0">
                <a:latin typeface="Arial" panose="020B0604020202020204" pitchFamily="34" charset="0"/>
                <a:cs typeface="Arial" panose="020B0604020202020204" pitchFamily="34" charset="0"/>
              </a:rPr>
              <a:t>in Younossi et al.</a:t>
            </a:r>
          </a:p>
          <a:p>
            <a:pPr lvl="1"/>
            <a:r>
              <a:rPr lang="en-US" sz="2600" dirty="0">
                <a:latin typeface="Arial" panose="020B0604020202020204" pitchFamily="34" charset="0"/>
                <a:cs typeface="Arial" panose="020B0604020202020204" pitchFamily="34" charset="0"/>
              </a:rPr>
              <a:t>Clinical trials did not even necessarily diagnose NASH according to the original criteria </a:t>
            </a:r>
          </a:p>
          <a:p>
            <a:r>
              <a:rPr lang="en-US" sz="2600" i="1" dirty="0">
                <a:latin typeface="Arial" panose="020B0604020202020204" pitchFamily="34" charset="0"/>
                <a:cs typeface="Arial" panose="020B0604020202020204" pitchFamily="34" charset="0"/>
              </a:rPr>
              <a:t>For these reasons, I chose to create a Markov model of NAFLD by modeling the progression of fibrosis through stages 0-1 and associating each stage with a probability of mortality and a probability of developing HCC </a:t>
            </a:r>
          </a:p>
        </p:txBody>
      </p:sp>
      <p:sp>
        <p:nvSpPr>
          <p:cNvPr id="4" name="TextBox 3">
            <a:extLst>
              <a:ext uri="{FF2B5EF4-FFF2-40B4-BE49-F238E27FC236}">
                <a16:creationId xmlns:a16="http://schemas.microsoft.com/office/drawing/2014/main" id="{61A6E027-E0B1-4595-BB1F-9567638A0BA0}"/>
              </a:ext>
            </a:extLst>
          </p:cNvPr>
          <p:cNvSpPr txBox="1"/>
          <p:nvPr/>
        </p:nvSpPr>
        <p:spPr>
          <a:xfrm>
            <a:off x="304799" y="4871259"/>
            <a:ext cx="11582400" cy="2585323"/>
          </a:xfrm>
          <a:prstGeom prst="rect">
            <a:avLst/>
          </a:prstGeom>
          <a:noFill/>
        </p:spPr>
        <p:txBody>
          <a:bodyPr wrap="square" rtlCol="0">
            <a:spAutoFit/>
          </a:bodyPr>
          <a:lstStyle/>
          <a:p>
            <a:pPr marL="342900" indent="-342900">
              <a:buFont typeface="+mj-lt"/>
              <a:buAutoNum type="arabicPeriod"/>
            </a:pPr>
            <a:r>
              <a:rPr lang="en-US" sz="1200" dirty="0" err="1">
                <a:latin typeface="Arial" panose="020B0604020202020204" pitchFamily="34" charset="0"/>
                <a:cs typeface="Arial" panose="020B0604020202020204" pitchFamily="34" charset="0"/>
              </a:rPr>
              <a:t>Dulai</a:t>
            </a:r>
            <a:r>
              <a:rPr lang="en-US" sz="1200" dirty="0">
                <a:latin typeface="Arial" panose="020B0604020202020204" pitchFamily="34" charset="0"/>
                <a:cs typeface="Arial" panose="020B0604020202020204" pitchFamily="34" charset="0"/>
              </a:rPr>
              <a:t> PS, Singh S, Patel J, et al. </a:t>
            </a:r>
            <a:r>
              <a:rPr lang="en-US" sz="1200" b="1" dirty="0">
                <a:latin typeface="Arial" panose="020B0604020202020204" pitchFamily="34" charset="0"/>
                <a:cs typeface="Arial" panose="020B0604020202020204" pitchFamily="34" charset="0"/>
              </a:rPr>
              <a:t>Increased risk of mortality by fibrosis stage in nonalcoholic fatty liver disease: Systematic review and meta‐analysis</a:t>
            </a:r>
            <a:r>
              <a:rPr lang="en-US" sz="1200" dirty="0">
                <a:latin typeface="Arial" panose="020B0604020202020204" pitchFamily="34" charset="0"/>
                <a:cs typeface="Arial" panose="020B0604020202020204" pitchFamily="34" charset="0"/>
              </a:rPr>
              <a:t>. Hepatology. 2017;65:1557-1565</a:t>
            </a:r>
            <a:endParaRPr lang="en-US" sz="1200" b="1" dirty="0">
              <a:latin typeface="Arial" panose="020B0604020202020204" pitchFamily="34" charset="0"/>
              <a:cs typeface="Arial" panose="020B0604020202020204" pitchFamily="34" charset="0"/>
            </a:endParaRPr>
          </a:p>
          <a:p>
            <a:pPr marL="342900" indent="-342900">
              <a:buFont typeface="+mj-lt"/>
              <a:buAutoNum type="arabicPeriod"/>
            </a:pPr>
            <a:r>
              <a:rPr lang="en-US" sz="1200" dirty="0" err="1">
                <a:latin typeface="Arial" panose="020B0604020202020204" pitchFamily="34" charset="0"/>
                <a:cs typeface="Arial" panose="020B0604020202020204" pitchFamily="34" charset="0"/>
              </a:rPr>
              <a:t>Pagadala</a:t>
            </a:r>
            <a:r>
              <a:rPr lang="en-US" sz="1200" dirty="0">
                <a:latin typeface="Arial" panose="020B0604020202020204" pitchFamily="34" charset="0"/>
                <a:cs typeface="Arial" panose="020B0604020202020204" pitchFamily="34" charset="0"/>
              </a:rPr>
              <a:t> MR, MD, McCullough AJ, MD. </a:t>
            </a:r>
            <a:r>
              <a:rPr lang="en-US" sz="1200" b="1" dirty="0">
                <a:latin typeface="Arial" panose="020B0604020202020204" pitchFamily="34" charset="0"/>
                <a:cs typeface="Arial" panose="020B0604020202020204" pitchFamily="34" charset="0"/>
              </a:rPr>
              <a:t>The Relevance of Liver Histology to Predicting Clinically Meaningful Outcomes in Nonalcoholic Steatohepatitis. Clinics in Liver Disease. 2012;16:487-504</a:t>
            </a:r>
          </a:p>
          <a:p>
            <a:pPr marL="342900" indent="-342900">
              <a:buFont typeface="+mj-lt"/>
              <a:buAutoNum type="arabicPeriod"/>
            </a:pPr>
            <a:r>
              <a:rPr lang="en-US" sz="1200" dirty="0" err="1">
                <a:latin typeface="Arial" panose="020B0604020202020204" pitchFamily="34" charset="0"/>
                <a:cs typeface="Arial" panose="020B0604020202020204" pitchFamily="34" charset="0"/>
              </a:rPr>
              <a:t>Ekstedt</a:t>
            </a:r>
            <a:r>
              <a:rPr lang="en-US" sz="1200" dirty="0">
                <a:latin typeface="Arial" panose="020B0604020202020204" pitchFamily="34" charset="0"/>
                <a:cs typeface="Arial" panose="020B0604020202020204" pitchFamily="34" charset="0"/>
              </a:rPr>
              <a:t> M, </a:t>
            </a:r>
            <a:r>
              <a:rPr lang="en-US" sz="1200" dirty="0" err="1">
                <a:latin typeface="Arial" panose="020B0604020202020204" pitchFamily="34" charset="0"/>
                <a:cs typeface="Arial" panose="020B0604020202020204" pitchFamily="34" charset="0"/>
              </a:rPr>
              <a:t>Hagström</a:t>
            </a:r>
            <a:r>
              <a:rPr lang="en-US" sz="1200" dirty="0">
                <a:latin typeface="Arial" panose="020B0604020202020204" pitchFamily="34" charset="0"/>
                <a:cs typeface="Arial" panose="020B0604020202020204" pitchFamily="34" charset="0"/>
              </a:rPr>
              <a:t> H, Nasr P, et al. </a:t>
            </a:r>
            <a:r>
              <a:rPr lang="en-US" sz="1200" b="1" dirty="0">
                <a:latin typeface="Arial" panose="020B0604020202020204" pitchFamily="34" charset="0"/>
                <a:cs typeface="Arial" panose="020B0604020202020204" pitchFamily="34" charset="0"/>
              </a:rPr>
              <a:t>Fibrosis stage is the strongest predictor for disease‐specific mortality in NAFLD after up to 33 years of follow‐up</a:t>
            </a:r>
            <a:r>
              <a:rPr lang="en-US" sz="1200" dirty="0">
                <a:latin typeface="Arial" panose="020B0604020202020204" pitchFamily="34" charset="0"/>
                <a:cs typeface="Arial" panose="020B0604020202020204" pitchFamily="34" charset="0"/>
              </a:rPr>
              <a:t>. Hepatology. 2015;61:1547-1554</a:t>
            </a:r>
          </a:p>
          <a:p>
            <a:pPr marL="342900" indent="-342900">
              <a:buFont typeface="+mj-lt"/>
              <a:buAutoNum type="arabicPeriod"/>
            </a:pPr>
            <a:r>
              <a:rPr lang="en-US" sz="1200" dirty="0">
                <a:latin typeface="Arial" panose="020B0604020202020204" pitchFamily="34" charset="0"/>
                <a:cs typeface="Arial" panose="020B0604020202020204" pitchFamily="34" charset="0"/>
              </a:rPr>
              <a:t>Angulo P, Kleiner DE, Dam-Larsen S, Adams LA, </a:t>
            </a:r>
            <a:r>
              <a:rPr lang="en-US" sz="1200" dirty="0" err="1">
                <a:latin typeface="Arial" panose="020B0604020202020204" pitchFamily="34" charset="0"/>
                <a:cs typeface="Arial" panose="020B0604020202020204" pitchFamily="34" charset="0"/>
              </a:rPr>
              <a:t>Bjornsson</a:t>
            </a:r>
            <a:r>
              <a:rPr lang="en-US" sz="1200" dirty="0">
                <a:latin typeface="Arial" panose="020B0604020202020204" pitchFamily="34" charset="0"/>
                <a:cs typeface="Arial" panose="020B0604020202020204" pitchFamily="34" charset="0"/>
              </a:rPr>
              <a:t> ES, </a:t>
            </a:r>
            <a:r>
              <a:rPr lang="en-US" sz="1200" dirty="0" err="1">
                <a:latin typeface="Arial" panose="020B0604020202020204" pitchFamily="34" charset="0"/>
                <a:cs typeface="Arial" panose="020B0604020202020204" pitchFamily="34" charset="0"/>
              </a:rPr>
              <a:t>Charatcharoenwitthaya</a:t>
            </a:r>
            <a:r>
              <a:rPr lang="en-US" sz="1200" dirty="0">
                <a:latin typeface="Arial" panose="020B0604020202020204" pitchFamily="34" charset="0"/>
                <a:cs typeface="Arial" panose="020B0604020202020204" pitchFamily="34" charset="0"/>
              </a:rPr>
              <a:t> P, et al. </a:t>
            </a:r>
            <a:r>
              <a:rPr lang="en-US" sz="1200" b="1" dirty="0">
                <a:latin typeface="Arial" panose="020B0604020202020204" pitchFamily="34" charset="0"/>
                <a:cs typeface="Arial" panose="020B0604020202020204" pitchFamily="34" charset="0"/>
              </a:rPr>
              <a:t>Liver Fibrosis, but No Other Histologic Features, Is Associated With Long-term Outcomes of Patients With Nonalcoholic Fatty Liver Disease</a:t>
            </a:r>
            <a:r>
              <a:rPr lang="en-US" sz="1200" dirty="0">
                <a:latin typeface="Arial" panose="020B0604020202020204" pitchFamily="34" charset="0"/>
                <a:cs typeface="Arial" panose="020B0604020202020204" pitchFamily="34" charset="0"/>
              </a:rPr>
              <a:t>. Gastroenterology. 2015;149(2):389-97 e10.</a:t>
            </a:r>
          </a:p>
          <a:p>
            <a:pPr marL="342900" indent="-342900">
              <a:buFont typeface="+mj-lt"/>
              <a:buAutoNum type="arabicPeriod"/>
            </a:pPr>
            <a:r>
              <a:rPr lang="en-US" sz="1200" dirty="0" err="1">
                <a:latin typeface="Arial" panose="020B0604020202020204" pitchFamily="34" charset="0"/>
                <a:cs typeface="Arial" panose="020B0604020202020204" pitchFamily="34" charset="0"/>
              </a:rPr>
              <a:t>Hagström</a:t>
            </a:r>
            <a:r>
              <a:rPr lang="en-US" sz="1200" dirty="0">
                <a:latin typeface="Arial" panose="020B0604020202020204" pitchFamily="34" charset="0"/>
                <a:cs typeface="Arial" panose="020B0604020202020204" pitchFamily="34" charset="0"/>
              </a:rPr>
              <a:t> H, Nasr P, </a:t>
            </a:r>
            <a:r>
              <a:rPr lang="en-US" sz="1200" dirty="0" err="1">
                <a:latin typeface="Arial" panose="020B0604020202020204" pitchFamily="34" charset="0"/>
                <a:cs typeface="Arial" panose="020B0604020202020204" pitchFamily="34" charset="0"/>
              </a:rPr>
              <a:t>Ekstedt</a:t>
            </a:r>
            <a:r>
              <a:rPr lang="en-US" sz="1200" dirty="0">
                <a:latin typeface="Arial" panose="020B0604020202020204" pitchFamily="34" charset="0"/>
                <a:cs typeface="Arial" panose="020B0604020202020204" pitchFamily="34" charset="0"/>
              </a:rPr>
              <a:t> M, et al. </a:t>
            </a:r>
            <a:r>
              <a:rPr lang="en-US" sz="1200" b="1" dirty="0">
                <a:latin typeface="Arial" panose="020B0604020202020204" pitchFamily="34" charset="0"/>
                <a:cs typeface="Arial" panose="020B0604020202020204" pitchFamily="34" charset="0"/>
              </a:rPr>
              <a:t>Fibrosis stage but not NASH predicts mortality and time to development of severe liver disease in biopsy-proven NAFLD</a:t>
            </a:r>
            <a:r>
              <a:rPr lang="en-US" sz="1200" dirty="0">
                <a:latin typeface="Arial" panose="020B0604020202020204" pitchFamily="34" charset="0"/>
                <a:cs typeface="Arial" panose="020B0604020202020204" pitchFamily="34" charset="0"/>
              </a:rPr>
              <a:t>. Journal of hepatology. 2017;67:1265-1273.</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417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6C41-8BED-4527-97C0-D9F5CD21AF2D}"/>
              </a:ext>
            </a:extLst>
          </p:cNvPr>
          <p:cNvSpPr>
            <a:spLocks noGrp="1"/>
          </p:cNvSpPr>
          <p:nvPr>
            <p:ph type="title"/>
          </p:nvPr>
        </p:nvSpPr>
        <p:spPr>
          <a:xfrm>
            <a:off x="838200" y="0"/>
            <a:ext cx="10515600" cy="752474"/>
          </a:xfrm>
        </p:spPr>
        <p:txBody>
          <a:bodyPr>
            <a:normAutofit/>
          </a:bodyPr>
          <a:lstStyle/>
          <a:p>
            <a:pPr algn="ctr"/>
            <a:r>
              <a:rPr lang="en-US" sz="4000" b="1" u="sng" dirty="0">
                <a:latin typeface="Arial" panose="020B0604020202020204" pitchFamily="34" charset="0"/>
                <a:cs typeface="Arial" panose="020B0604020202020204" pitchFamily="34" charset="0"/>
              </a:rPr>
              <a:t>Comparison of Outcomes</a:t>
            </a:r>
          </a:p>
        </p:txBody>
      </p:sp>
      <p:sp>
        <p:nvSpPr>
          <p:cNvPr id="3" name="Content Placeholder 2">
            <a:extLst>
              <a:ext uri="{FF2B5EF4-FFF2-40B4-BE49-F238E27FC236}">
                <a16:creationId xmlns:a16="http://schemas.microsoft.com/office/drawing/2014/main" id="{CC9758E7-2108-4B65-8227-F5A7B3B9CE50}"/>
              </a:ext>
            </a:extLst>
          </p:cNvPr>
          <p:cNvSpPr>
            <a:spLocks noGrp="1"/>
          </p:cNvSpPr>
          <p:nvPr>
            <p:ph idx="1"/>
          </p:nvPr>
        </p:nvSpPr>
        <p:spPr>
          <a:xfrm>
            <a:off x="397933" y="5393864"/>
            <a:ext cx="11396133" cy="871008"/>
          </a:xfrm>
        </p:spPr>
        <p:txBody>
          <a:bodyPr>
            <a:noAutofit/>
          </a:bodyPr>
          <a:lstStyle/>
          <a:p>
            <a:pPr marL="0" indent="0">
              <a:buNone/>
            </a:pPr>
            <a:r>
              <a:rPr lang="en-US" sz="1400" dirty="0">
                <a:latin typeface="Arial" panose="020B0604020202020204" pitchFamily="34" charset="0"/>
                <a:cs typeface="Arial" panose="020B0604020202020204" pitchFamily="34" charset="0"/>
              </a:rPr>
              <a:t>Fig. 5 Improvement with pharmacologic agents. * (A) On hepatic steatosis (B) resolution of NASH and (C) Fibrosis. *Results are from separate studies and not a reflection of head to head direct comparison of listed agents on outcomes of interest. Trials for individual treatment agents employed different enrollment criteria and durations of therapy, and the primary endpoint definitions were not identical. ^SEL study compared SEL ± SIM to SIM alone, not placebo. Data here reflects arms with SEL compared to SIM arm alone. NASH, non-alcoholic steatohepatitis; </a:t>
            </a:r>
            <a:r>
              <a:rPr lang="en-US" sz="1400" dirty="0" err="1">
                <a:latin typeface="Arial" panose="020B0604020202020204" pitchFamily="34" charset="0"/>
                <a:cs typeface="Arial" panose="020B0604020202020204" pitchFamily="34" charset="0"/>
              </a:rPr>
              <a:t>n.s</a:t>
            </a:r>
            <a:r>
              <a:rPr lang="en-US" sz="1400" dirty="0">
                <a:latin typeface="Arial" panose="020B0604020202020204" pitchFamily="34" charset="0"/>
                <a:cs typeface="Arial" panose="020B0604020202020204" pitchFamily="34" charset="0"/>
              </a:rPr>
              <a:t>., not significant; OCA, </a:t>
            </a:r>
            <a:r>
              <a:rPr lang="en-US" sz="1400" dirty="0" err="1">
                <a:latin typeface="Arial" panose="020B0604020202020204" pitchFamily="34" charset="0"/>
                <a:cs typeface="Arial" panose="020B0604020202020204" pitchFamily="34" charset="0"/>
              </a:rPr>
              <a:t>obeticholic</a:t>
            </a:r>
            <a:r>
              <a:rPr lang="en-US" sz="1400" dirty="0">
                <a:latin typeface="Arial" panose="020B0604020202020204" pitchFamily="34" charset="0"/>
                <a:cs typeface="Arial" panose="020B0604020202020204" pitchFamily="34" charset="0"/>
              </a:rPr>
              <a:t> acid; SEL, </a:t>
            </a:r>
            <a:r>
              <a:rPr lang="en-US" sz="1400" dirty="0" err="1">
                <a:latin typeface="Arial" panose="020B0604020202020204" pitchFamily="34" charset="0"/>
                <a:cs typeface="Arial" panose="020B0604020202020204" pitchFamily="34" charset="0"/>
              </a:rPr>
              <a:t>selonsertib</a:t>
            </a:r>
            <a:r>
              <a:rPr lang="en-US" sz="14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C9006347-31CE-4D68-ADEB-BDB4F166DBD8}"/>
              </a:ext>
            </a:extLst>
          </p:cNvPr>
          <p:cNvPicPr>
            <a:picLocks noChangeAspect="1"/>
          </p:cNvPicPr>
          <p:nvPr/>
        </p:nvPicPr>
        <p:blipFill>
          <a:blip r:embed="rId3"/>
          <a:stretch>
            <a:fillRect/>
          </a:stretch>
        </p:blipFill>
        <p:spPr>
          <a:xfrm>
            <a:off x="1100666" y="752474"/>
            <a:ext cx="9592734" cy="4641390"/>
          </a:xfrm>
          <a:prstGeom prst="rect">
            <a:avLst/>
          </a:prstGeom>
        </p:spPr>
      </p:pic>
      <p:sp>
        <p:nvSpPr>
          <p:cNvPr id="5" name="TextBox 4">
            <a:extLst>
              <a:ext uri="{FF2B5EF4-FFF2-40B4-BE49-F238E27FC236}">
                <a16:creationId xmlns:a16="http://schemas.microsoft.com/office/drawing/2014/main" id="{7AD14564-37AC-47D2-AE33-B3607A2471C1}"/>
              </a:ext>
            </a:extLst>
          </p:cNvPr>
          <p:cNvSpPr txBox="1"/>
          <p:nvPr/>
        </p:nvSpPr>
        <p:spPr>
          <a:xfrm>
            <a:off x="397933" y="6499424"/>
            <a:ext cx="11396133" cy="307777"/>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Konerman</a:t>
            </a:r>
            <a:r>
              <a:rPr lang="en-US" sz="1400" b="1" dirty="0">
                <a:latin typeface="Arial" panose="020B0604020202020204" pitchFamily="34" charset="0"/>
                <a:cs typeface="Arial" panose="020B0604020202020204" pitchFamily="34" charset="0"/>
              </a:rPr>
              <a:t> MA, Jones JC, Harrison SA. Pharmacotherapy for NASH: Current and emerging. Journal of Hepatology. 2018;68:362-375.</a:t>
            </a:r>
          </a:p>
        </p:txBody>
      </p:sp>
    </p:spTree>
    <p:extLst>
      <p:ext uri="{BB962C8B-B14F-4D97-AF65-F5344CB8AC3E}">
        <p14:creationId xmlns:p14="http://schemas.microsoft.com/office/powerpoint/2010/main" val="1325359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41145</TotalTime>
  <Words>9612</Words>
  <Application>Microsoft Office PowerPoint</Application>
  <PresentationFormat>Widescreen</PresentationFormat>
  <Paragraphs>827</Paragraphs>
  <Slides>40</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Symbol</vt:lpstr>
      <vt:lpstr>Times New Roman</vt:lpstr>
      <vt:lpstr>Wingdings</vt:lpstr>
      <vt:lpstr>Office Theme</vt:lpstr>
      <vt:lpstr>A cost-utility analysis of treatments for NAFLD/NASH </vt:lpstr>
      <vt:lpstr>The histopathological spectrum of non-alcoholic fatty liver disease</vt:lpstr>
      <vt:lpstr>For drug-makers: An opportunity </vt:lpstr>
      <vt:lpstr>The NASH pipeline – Phase 3</vt:lpstr>
      <vt:lpstr>The NASH pipeline – Phase 3 cont</vt:lpstr>
      <vt:lpstr>Outcomes in Clinical Trials</vt:lpstr>
      <vt:lpstr>Clinical Controversy: Diagnosis of NASH</vt:lpstr>
      <vt:lpstr>Fibrosis measures effectiveness in NASH</vt:lpstr>
      <vt:lpstr>Comparison of Outcomes</vt:lpstr>
      <vt:lpstr>Markov Pharmacoeconomic analysis </vt:lpstr>
      <vt:lpstr>Characteristics of a Markov modeling </vt:lpstr>
      <vt:lpstr>Markov Model: Structure</vt:lpstr>
      <vt:lpstr>Markov Model: Calculation</vt:lpstr>
      <vt:lpstr>A transition-state model for NAFLD</vt:lpstr>
      <vt:lpstr>PowerPoint Presentation</vt:lpstr>
      <vt:lpstr>Inputs: Age-related Risk Adjustments </vt:lpstr>
      <vt:lpstr>Treatments of interest</vt:lpstr>
      <vt:lpstr>Outcomes of treatments</vt:lpstr>
      <vt:lpstr>Inputs: Treatment probabilities</vt:lpstr>
      <vt:lpstr>Inputs: Prevalence</vt:lpstr>
      <vt:lpstr>Inputs: Prevalence cont</vt:lpstr>
      <vt:lpstr>Inputs: Prevalence cont</vt:lpstr>
      <vt:lpstr>Inputs: Incidence of new NAFLD</vt:lpstr>
      <vt:lpstr>Calculation of Annual probability of NAFLD from Incidence </vt:lpstr>
      <vt:lpstr>Inputs: Mortality</vt:lpstr>
      <vt:lpstr>Relative risk of mortality by fibrosis stage</vt:lpstr>
      <vt:lpstr>Inputs: PPPY Disease State Costs</vt:lpstr>
      <vt:lpstr>Inputs: PPPY Disease State Costs cont</vt:lpstr>
      <vt:lpstr>Inputs: Treatment Costs</vt:lpstr>
      <vt:lpstr>Inputs: Utilities</vt:lpstr>
      <vt:lpstr>Preliminary Results</vt:lpstr>
      <vt:lpstr>Ongoing work, Assumptions/inputs</vt:lpstr>
      <vt:lpstr>Ongoing work, methodological questions</vt:lpstr>
      <vt:lpstr>Uncertainty analyses of Markov Modeling</vt:lpstr>
      <vt:lpstr>Probabilistic sensitivity analysis </vt:lpstr>
      <vt:lpstr>Markov Chains in Excel </vt:lpstr>
      <vt:lpstr> Markov Modeling in Excel</vt:lpstr>
      <vt:lpstr>Model Calibration</vt:lpstr>
      <vt:lpstr>Multi-disease State Models</vt:lpstr>
      <vt:lpstr>Multi-disease state model:  Existing cost-utility models for bariatric surgery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cost-utility analysis of treatments for NAFLD/NASH</dc:title>
  <dc:creator>livia</dc:creator>
  <cp:lastModifiedBy> </cp:lastModifiedBy>
  <cp:revision>186</cp:revision>
  <dcterms:created xsi:type="dcterms:W3CDTF">2018-08-25T14:59:43Z</dcterms:created>
  <dcterms:modified xsi:type="dcterms:W3CDTF">2018-10-19T02:18:04Z</dcterms:modified>
</cp:coreProperties>
</file>